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60" r:id="rId2"/>
    <p:sldId id="257" r:id="rId3"/>
    <p:sldId id="258" r:id="rId4"/>
    <p:sldId id="259" r:id="rId5"/>
    <p:sldId id="261" r:id="rId6"/>
    <p:sldId id="266" r:id="rId7"/>
    <p:sldId id="262" r:id="rId8"/>
    <p:sldId id="263" r:id="rId9"/>
    <p:sldId id="264" r:id="rId10"/>
    <p:sldId id="265" r:id="rId11"/>
    <p:sldId id="267" r:id="rId12"/>
    <p:sldId id="268" r:id="rId13"/>
    <p:sldId id="271" r:id="rId14"/>
    <p:sldId id="273" r:id="rId15"/>
    <p:sldId id="274" r:id="rId16"/>
    <p:sldId id="280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17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3DD3D-CD83-4F93-8B47-717ADC276EE7}" type="datetimeFigureOut">
              <a:rPr lang="pl-PL" smtClean="0"/>
              <a:pPr/>
              <a:t>2016-03-26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D8C94-C063-4DEF-9909-53F579ACCE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3DD3D-CD83-4F93-8B47-717ADC276EE7}" type="datetimeFigureOut">
              <a:rPr lang="pl-PL" smtClean="0"/>
              <a:pPr/>
              <a:t>2016-03-26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D8C94-C063-4DEF-9909-53F579ACCE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3DD3D-CD83-4F93-8B47-717ADC276EE7}" type="datetimeFigureOut">
              <a:rPr lang="pl-PL" smtClean="0"/>
              <a:pPr/>
              <a:t>2016-03-26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D8C94-C063-4DEF-9909-53F579ACCE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3DD3D-CD83-4F93-8B47-717ADC276EE7}" type="datetimeFigureOut">
              <a:rPr lang="pl-PL" smtClean="0"/>
              <a:pPr/>
              <a:t>2016-03-26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D8C94-C063-4DEF-9909-53F579ACCE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3DD3D-CD83-4F93-8B47-717ADC276EE7}" type="datetimeFigureOut">
              <a:rPr lang="pl-PL" smtClean="0"/>
              <a:pPr/>
              <a:t>2016-03-26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D8C94-C063-4DEF-9909-53F579ACCE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3DD3D-CD83-4F93-8B47-717ADC276EE7}" type="datetimeFigureOut">
              <a:rPr lang="pl-PL" smtClean="0"/>
              <a:pPr/>
              <a:t>2016-03-26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D8C94-C063-4DEF-9909-53F579ACCE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3DD3D-CD83-4F93-8B47-717ADC276EE7}" type="datetimeFigureOut">
              <a:rPr lang="pl-PL" smtClean="0"/>
              <a:pPr/>
              <a:t>2016-03-26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D8C94-C063-4DEF-9909-53F579ACCE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3DD3D-CD83-4F93-8B47-717ADC276EE7}" type="datetimeFigureOut">
              <a:rPr lang="pl-PL" smtClean="0"/>
              <a:pPr/>
              <a:t>2016-03-26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D8C94-C063-4DEF-9909-53F579ACCE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3DD3D-CD83-4F93-8B47-717ADC276EE7}" type="datetimeFigureOut">
              <a:rPr lang="pl-PL" smtClean="0"/>
              <a:pPr/>
              <a:t>2016-03-26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D8C94-C063-4DEF-9909-53F579ACCE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3DD3D-CD83-4F93-8B47-717ADC276EE7}" type="datetimeFigureOut">
              <a:rPr lang="pl-PL" smtClean="0"/>
              <a:pPr/>
              <a:t>2016-03-26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D8C94-C063-4DEF-9909-53F579ACCE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3DD3D-CD83-4F93-8B47-717ADC276EE7}" type="datetimeFigureOut">
              <a:rPr lang="pl-PL" smtClean="0"/>
              <a:pPr/>
              <a:t>2016-03-26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D8C94-C063-4DEF-9909-53F579ACCE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33DD3D-CD83-4F93-8B47-717ADC276EE7}" type="datetimeFigureOut">
              <a:rPr lang="pl-PL" smtClean="0"/>
              <a:pPr/>
              <a:t>2016-03-26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A9D8C94-C063-4DEF-9909-53F579ACCE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pl.wikipedia.org/wiki/Tasak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pl.wikipedia.org/wiki/Ph%E1%BB%9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s://www.google.pl/url?sa=i&amp;rct=j&amp;q=&amp;esrc=s&amp;source=images&amp;cd=&amp;cad=rja&amp;uact=8&amp;ved=0ahUKEwjcht2Zj6vJAhXjnnIKHZj4DiIQjRwIBw&amp;url=https://prezi.com/kibc7u1otim0/globalizacja/&amp;psig=AFQjCNFP7pxbz9rNBjV8Fuf8ArTttpUXCw&amp;ust=144852524936137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pl/imgres?imgurl=http://www.kulturaihistoria.umcs.lublin.pl/wp-content/uploads/2013/06/rycina2.jpg&amp;imgrefurl=http://www.kulturaihistoria.umcs.lublin.pl/archives/4715&amp;h=683&amp;w=1024&amp;tbnid=hbGN_qVrMEKcZM:&amp;docid=s-HDsSuLB6xddM&amp;ei=QWxVVu7RBKOlygP76q_oAg&amp;tbm=isch&amp;ved=0ahUKEwiu9s-Yj6vJAhWjknIKHXv1Cy0QMwiMAShiMGI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google.pl/imgres?imgurl=http://marze8.w.interia.pl/mcDonald.jpg&amp;imgrefurl=http://mam40.blog.pl/2007/06/26/globalizacja/&amp;h=336&amp;w=448&amp;tbnid=dtcvCkdExr3ZJM:&amp;docid=iHERsxpo9S13hM&amp;ei=QWxVVu7RBKOlygP76q_oAg&amp;tbm=isch&amp;ved=0ahUKEwiu9s-Yj6vJAhWjknIKHXv1Cy0QMwhzKEkwSQ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pl/url?sa=i&amp;rct=j&amp;q=&amp;esrc=s&amp;source=images&amp;cd=&amp;cad=rja&amp;uact=8&amp;ved=0ahUKEwj6x-Op8aPKAhWHSBQKHTaHCs8QjRwIBw&amp;url=https://pl.wikipedia.org/wiki/Chi%C5%84ska_Republika_Ludowa&amp;bvm=bv.111396085,d.d24&amp;psig=AFQjCNF0hkEqKabit-E9UZG3pumKqUrKLw&amp;ust=145267464697520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pl/url?sa=i&amp;rct=j&amp;q=&amp;esrc=s&amp;source=images&amp;cd=&amp;cad=rja&amp;uact=8&amp;ved=0ahUKEwjw1-iW2qbKAhWKtxQKHSzoB8UQjRwIBw&amp;url=http://archiwum.allegro.pl/oferta/16-x-grawerowane-paleczki-bambusowe-do-sushi-24-cm-i4202614844.html&amp;psig=AFQjCNEOBG7cHir-XVAaFffGTZbwszdZ_w&amp;ust=1452771532296902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pl/imgres?imgurl=http://st.hzcdn.com/simgs/06910df10373e7fe_4-2676/contemporary-woks-and-stirfry-pans.jpg&amp;imgrefurl=http://www.houzz.com/photos/12264365/Hong-Kong-Chopstick-House-Non-Stick-14-Wok-with-Helper-Handle-contemporary-woks-and-stirfry-pans&amp;h=308&amp;w=640&amp;tbnid=QQaWxQPUK5n-jM:&amp;docid=8s8KVzFOs0J7lM&amp;ei=XeROVs7rNoLfywPuhZyIDA&amp;tbm=isch&amp;ved=0ahUKEwiOjufg1J7JAhWC73IKHe4CB8EQMwhvKDAwMA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274320"/>
            <a:ext cx="7890080" cy="4810864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Kuchnie obcych krajów</a:t>
            </a:r>
            <a:b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naszym </a:t>
            </a:r>
            <a:r>
              <a:rPr lang="pl-P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mieście- </a:t>
            </a:r>
            <a:r>
              <a:rPr lang="pl-PL" sz="6000" i="1" dirty="0" smtClean="0">
                <a:solidFill>
                  <a:srgbClr val="00B050"/>
                </a:solidFill>
                <a:effectLst/>
              </a:rPr>
              <a:t>kuchnia chińska </a:t>
            </a:r>
            <a:br>
              <a:rPr lang="pl-PL" sz="6000" i="1" dirty="0" smtClean="0">
                <a:solidFill>
                  <a:srgbClr val="00B050"/>
                </a:solidFill>
                <a:effectLst/>
              </a:rPr>
            </a:br>
            <a:r>
              <a:rPr lang="pl-PL" sz="6000" i="1" dirty="0" smtClean="0">
                <a:solidFill>
                  <a:srgbClr val="00B050"/>
                </a:solidFill>
                <a:effectLst/>
              </a:rPr>
              <a:t>i wietnamska</a:t>
            </a:r>
            <a:endParaRPr lang="pl-PL" sz="6000" i="1" dirty="0"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434600"/>
          </a:xfrm>
        </p:spPr>
        <p:txBody>
          <a:bodyPr>
            <a:noAutofit/>
          </a:bodyPr>
          <a:lstStyle/>
          <a:p>
            <a:pPr lvl="0"/>
            <a:r>
              <a:rPr lang="pl-PL" sz="3200" u="sng" dirty="0" smtClean="0">
                <a:hlinkClick r:id="rId2" tooltip="Tasak"/>
              </a:rPr>
              <a:t>Tasak</a:t>
            </a:r>
            <a:r>
              <a:rPr lang="pl-PL" sz="3200" dirty="0" smtClean="0"/>
              <a:t> - jedno z najpopularniejszych narzędzi używanych w Chinach. Używa się go do siekania, krojenia                                 i rozdrabniania. </a:t>
            </a:r>
            <a:br>
              <a:rPr lang="pl-PL" sz="3200" dirty="0" smtClean="0"/>
            </a:br>
            <a:endParaRPr lang="pl-PL" sz="3200" dirty="0"/>
          </a:p>
        </p:txBody>
      </p:sp>
      <p:sp>
        <p:nvSpPr>
          <p:cNvPr id="21506" name="AutoShape 2" descr="Znalezione obrazy dla zapytania tasak używany w chińskiej kuchn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08" name="AutoShape 4" descr="Znalezione obrazy dla zapytania tasak używany w chińskiej kuchn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6" name="AutoShape 2" descr="Znalezione obrazy dla zapytania tasaki chińskie"/>
          <p:cNvSpPr>
            <a:spLocks noChangeAspect="1" noChangeArrowheads="1"/>
          </p:cNvSpPr>
          <p:nvPr/>
        </p:nvSpPr>
        <p:spPr bwMode="auto">
          <a:xfrm>
            <a:off x="0" y="-136525"/>
            <a:ext cx="1943100" cy="857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Znalezione obrazy dla zapytania tasaki chińskie"/>
          <p:cNvSpPr>
            <a:spLocks noChangeAspect="1" noChangeArrowheads="1"/>
          </p:cNvSpPr>
          <p:nvPr/>
        </p:nvSpPr>
        <p:spPr bwMode="auto">
          <a:xfrm>
            <a:off x="0" y="-136525"/>
            <a:ext cx="1943100" cy="857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Znalezione obrazy dla zapytania tasaki chińskie"/>
          <p:cNvSpPr>
            <a:spLocks noChangeAspect="1" noChangeArrowheads="1"/>
          </p:cNvSpPr>
          <p:nvPr/>
        </p:nvSpPr>
        <p:spPr bwMode="auto">
          <a:xfrm>
            <a:off x="0" y="-136525"/>
            <a:ext cx="1943100" cy="857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Obraz 9" descr="https://i0.wp.com/farm3.static.flickr.com/2129/2006613538_79cc33c32e_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0" y="2708920"/>
            <a:ext cx="47625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98080" cy="1143000"/>
          </a:xfrm>
        </p:spPr>
        <p:txBody>
          <a:bodyPr/>
          <a:lstStyle/>
          <a:p>
            <a:pPr algn="ctr"/>
            <a:r>
              <a:rPr lang="pl-PL" b="1" i="1" dirty="0" smtClean="0">
                <a:solidFill>
                  <a:schemeClr val="accent5">
                    <a:lumMod val="75000"/>
                  </a:schemeClr>
                </a:solidFill>
              </a:rPr>
              <a:t>Wietnam - </a:t>
            </a:r>
            <a:r>
              <a:rPr lang="pl-PL" i="1" dirty="0" smtClean="0">
                <a:solidFill>
                  <a:schemeClr val="accent5">
                    <a:lumMod val="75000"/>
                  </a:schemeClr>
                </a:solidFill>
              </a:rPr>
              <a:t>położenie</a:t>
            </a:r>
            <a:endParaRPr lang="pl-PL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wicedyrektor\Pictures\depositphotos_25717983-vietnam-on-globe-m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5" y="1340768"/>
            <a:ext cx="5400599" cy="4896544"/>
          </a:xfrm>
          <a:prstGeom prst="rect">
            <a:avLst/>
          </a:prstGeom>
          <a:noFill/>
        </p:spPr>
      </p:pic>
      <p:cxnSp>
        <p:nvCxnSpPr>
          <p:cNvPr id="9" name="Łącznik prosty ze strzałką 8"/>
          <p:cNvCxnSpPr/>
          <p:nvPr/>
        </p:nvCxnSpPr>
        <p:spPr>
          <a:xfrm>
            <a:off x="3059832" y="2276872"/>
            <a:ext cx="259228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764704"/>
            <a:ext cx="7498080" cy="864096"/>
          </a:xfrm>
        </p:spPr>
        <p:txBody>
          <a:bodyPr>
            <a:noAutofit/>
          </a:bodyPr>
          <a:lstStyle/>
          <a:p>
            <a:r>
              <a:rPr lang="pl-PL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Typowe dania kuchni wietnamskiej</a:t>
            </a:r>
            <a:r>
              <a:rPr lang="pl-PL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-Nem i </a:t>
            </a:r>
            <a:r>
              <a:rPr lang="pl-PL" sz="44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Phở"/>
              </a:rPr>
              <a:t>Phở</a:t>
            </a:r>
            <a:r>
              <a:rPr lang="pl-PL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l-PL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ymbol zastępczy zawartości 6" descr="imagesHTLKIF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492896"/>
            <a:ext cx="3528392" cy="3299370"/>
          </a:xfrm>
        </p:spPr>
      </p:pic>
      <p:pic>
        <p:nvPicPr>
          <p:cNvPr id="2051" name="Picture 3" descr="C:\Users\wicedyrektor\Pictures\beznazwy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988840"/>
            <a:ext cx="3168352" cy="3168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oto i my </a:t>
            </a:r>
            <a:r>
              <a:rPr lang="pl-PL" sz="48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 barem…..</a:t>
            </a:r>
            <a:endParaRPr lang="pl-PL" sz="4800" i="1" dirty="0"/>
          </a:p>
        </p:txBody>
      </p:sp>
      <p:pic>
        <p:nvPicPr>
          <p:cNvPr id="5" name="Symbol zastępczy zawartości 4" descr="SAM_69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844824"/>
            <a:ext cx="3905076" cy="3382813"/>
          </a:xfr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6" name="Symbol zastępczy zawartości 5" descr="SAM_69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484437"/>
            <a:ext cx="3657600" cy="2743200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i="1" dirty="0" smtClean="0"/>
              <a:t>i</a:t>
            </a:r>
            <a:r>
              <a:rPr lang="pl-PL" sz="6600" i="1" dirty="0" smtClean="0"/>
              <a:t> w Sajgonie</a:t>
            </a:r>
            <a:endParaRPr lang="pl-PL" sz="6600" i="1" dirty="0"/>
          </a:p>
        </p:txBody>
      </p:sp>
      <p:pic>
        <p:nvPicPr>
          <p:cNvPr id="5" name="Symbol zastępczy zawartości 4" descr="SAM_69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3528392" cy="2664296"/>
          </a:xfrm>
          <a:ln w="57150">
            <a:solidFill>
              <a:srgbClr val="00B0F0"/>
            </a:solidFill>
          </a:ln>
        </p:spPr>
      </p:pic>
      <p:pic>
        <p:nvPicPr>
          <p:cNvPr id="8" name="Symbol zastępczy zawartości 7" descr="SAM_69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3789040"/>
            <a:ext cx="4017640" cy="2743200"/>
          </a:xfrm>
          <a:ln w="57150">
            <a:solidFill>
              <a:srgbClr val="00B0F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l-PL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asze sajgonki</a:t>
            </a:r>
            <a:endParaRPr lang="pl-PL" sz="60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ymbol zastępczy zawartości 4" descr="SAM_69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3645024"/>
            <a:ext cx="3657600" cy="2743200"/>
          </a:xfr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Symbol zastępczy zawartości 5" descr="SAM_696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556792"/>
            <a:ext cx="4032448" cy="2743200"/>
          </a:xfrm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i="1" dirty="0" smtClean="0"/>
              <a:t>Imiona i nazwiska zatrudnionych                 w barze Wietnamczyków w oryginalnej pisowni:</a:t>
            </a:r>
            <a:endParaRPr lang="pl-PL" sz="3200" i="1" dirty="0"/>
          </a:p>
        </p:txBody>
      </p:sp>
      <p:pic>
        <p:nvPicPr>
          <p:cNvPr id="4" name="Symbol zastępczy zawartości 3" descr="SAM_69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844824"/>
            <a:ext cx="6909519" cy="4403576"/>
          </a:xfr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818072" cy="6048672"/>
          </a:xfrm>
        </p:spPr>
        <p:txBody>
          <a:bodyPr>
            <a:noAutofit/>
          </a:bodyPr>
          <a:lstStyle/>
          <a:p>
            <a:r>
              <a:rPr lang="pl-PL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Globalizacja</a:t>
            </a:r>
            <a:r>
              <a:rPr lang="pl-PL" sz="2800" dirty="0" smtClean="0"/>
              <a:t>-jest to proces występujący na całym świecie, który ma na celu zbliżenie między  narodami.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                            </a:t>
            </a:r>
            <a:r>
              <a:rPr lang="pl-PL" sz="2400" i="1" dirty="0" smtClean="0">
                <a:solidFill>
                  <a:srgbClr val="00B050"/>
                </a:solidFill>
              </a:rPr>
              <a:t>Przykłady </a:t>
            </a:r>
            <a:r>
              <a:rPr lang="pl-PL" sz="2400" i="1" dirty="0" smtClean="0">
                <a:solidFill>
                  <a:srgbClr val="00B050"/>
                </a:solidFill>
              </a:rPr>
              <a:t>globalizacji: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-  obchodzenie tych samych świąt (</a:t>
            </a:r>
            <a:r>
              <a:rPr lang="pl-PL" sz="2400" dirty="0" smtClean="0"/>
              <a:t>Walentynki,</a:t>
            </a:r>
            <a:br>
              <a:rPr lang="pl-PL" sz="2400" dirty="0" smtClean="0"/>
            </a:br>
            <a:r>
              <a:rPr lang="pl-PL" sz="2400" dirty="0" smtClean="0"/>
              <a:t>    </a:t>
            </a:r>
            <a:r>
              <a:rPr lang="pl-PL" sz="2400" dirty="0" smtClean="0"/>
              <a:t>Mikołajki</a:t>
            </a:r>
            <a:r>
              <a:rPr lang="pl-PL" sz="2400" dirty="0" smtClean="0"/>
              <a:t>)</a:t>
            </a:r>
            <a:br>
              <a:rPr lang="pl-PL" sz="2400" dirty="0" smtClean="0"/>
            </a:br>
            <a:r>
              <a:rPr lang="pl-PL" sz="2400" dirty="0" smtClean="0"/>
              <a:t>-  korzystanie z nowoczesnych  technologii ( telefony</a:t>
            </a:r>
            <a:br>
              <a:rPr lang="pl-PL" sz="2400" dirty="0" smtClean="0"/>
            </a:br>
            <a:r>
              <a:rPr lang="pl-PL" sz="2400" dirty="0" smtClean="0"/>
              <a:t>    komórkowe, tablety, Internet)   </a:t>
            </a:r>
            <a:br>
              <a:rPr lang="pl-PL" sz="2400" dirty="0" smtClean="0"/>
            </a:br>
            <a:r>
              <a:rPr lang="pl-PL" sz="2400" dirty="0" smtClean="0"/>
              <a:t> - upodobnienie się do siebie innych miast</a:t>
            </a:r>
            <a:br>
              <a:rPr lang="pl-PL" sz="2400" dirty="0" smtClean="0"/>
            </a:br>
            <a:r>
              <a:rPr lang="pl-PL" sz="2400" dirty="0" smtClean="0"/>
              <a:t> - jednakowa moda na świecie</a:t>
            </a:r>
            <a:br>
              <a:rPr lang="pl-PL" sz="2400" dirty="0" smtClean="0"/>
            </a:br>
            <a:r>
              <a:rPr lang="pl-PL" sz="2400" dirty="0" smtClean="0"/>
              <a:t>-  działalność tych samych międzynarodowych</a:t>
            </a:r>
            <a:br>
              <a:rPr lang="pl-PL" sz="2400" dirty="0" smtClean="0"/>
            </a:br>
            <a:r>
              <a:rPr lang="pl-PL" sz="2400" dirty="0" smtClean="0"/>
              <a:t>   organizacji, banków, przedsiębiorstw, restauracji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    we </a:t>
            </a:r>
            <a:r>
              <a:rPr lang="pl-PL" sz="2400" dirty="0" smtClean="0"/>
              <a:t>wszystkich krajach na całym świecie</a:t>
            </a:r>
            <a:br>
              <a:rPr lang="pl-PL" sz="2400" dirty="0" smtClean="0"/>
            </a:br>
            <a:endParaRPr lang="pl-PL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vrota.pl/wp-content/uploads/2011/10/globalizacja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0648"/>
            <a:ext cx="4752528" cy="314096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Obraz 2" descr="Image result for globalizacja-zdjęcia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717032"/>
            <a:ext cx="3240360" cy="252028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Obraz 3" descr="Image result for globalizacja-zdjęcia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3789040"/>
            <a:ext cx="3168352" cy="252028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259632" y="476672"/>
          <a:ext cx="7272808" cy="5616623"/>
        </p:xfrm>
        <a:graphic>
          <a:graphicData uri="http://schemas.openxmlformats.org/drawingml/2006/table">
            <a:tbl>
              <a:tblPr/>
              <a:tblGrid>
                <a:gridCol w="3636404"/>
                <a:gridCol w="3636404"/>
              </a:tblGrid>
              <a:tr h="43997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latin typeface="+mj-lt"/>
                          <a:ea typeface="Calibri"/>
                          <a:cs typeface="Times New Roman"/>
                        </a:rPr>
                        <a:t>Skutki globalizacji:</a:t>
                      </a:r>
                      <a:endParaRPr lang="pl-PL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17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latin typeface="+mj-lt"/>
                          <a:ea typeface="Calibri"/>
                          <a:cs typeface="Times New Roman"/>
                        </a:rPr>
                        <a:t>Pozytywne</a:t>
                      </a:r>
                      <a:endParaRPr lang="pl-PL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latin typeface="+mj-lt"/>
                          <a:ea typeface="Calibri"/>
                          <a:cs typeface="Times New Roman"/>
                        </a:rPr>
                        <a:t>Negatywne</a:t>
                      </a:r>
                      <a:endParaRPr lang="pl-PL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89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pl-PL" sz="2000" dirty="0">
                          <a:latin typeface="+mj-lt"/>
                          <a:ea typeface="Calibri"/>
                          <a:cs typeface="Times New Roman"/>
                        </a:rPr>
                        <a:t>rozwój nowoczesnych form łączności np. Internetu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pl-PL" sz="2000" dirty="0">
                          <a:latin typeface="+mj-lt"/>
                          <a:ea typeface="Calibri"/>
                          <a:cs typeface="Times New Roman"/>
                        </a:rPr>
                        <a:t>większa dbałość </a:t>
                      </a:r>
                      <a:r>
                        <a:rPr lang="pl-PL" sz="2000" dirty="0" smtClean="0">
                          <a:latin typeface="+mj-lt"/>
                          <a:ea typeface="Calibri"/>
                          <a:cs typeface="Times New Roman"/>
                        </a:rPr>
                        <a:t>                   o </a:t>
                      </a:r>
                      <a:r>
                        <a:rPr lang="pl-PL" sz="2000" dirty="0">
                          <a:latin typeface="+mj-lt"/>
                          <a:ea typeface="Calibri"/>
                          <a:cs typeface="Times New Roman"/>
                        </a:rPr>
                        <a:t>środowisko przyrodnicze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pl-PL" sz="2000" dirty="0">
                          <a:latin typeface="+mj-lt"/>
                          <a:ea typeface="Calibri"/>
                          <a:cs typeface="Times New Roman"/>
                        </a:rPr>
                        <a:t>łatwość podróżowania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pl-PL" sz="2000" dirty="0">
                          <a:latin typeface="+mj-lt"/>
                          <a:ea typeface="Calibri"/>
                          <a:cs typeface="Times New Roman"/>
                        </a:rPr>
                        <a:t>poznawanie innych kultur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pl-PL" sz="2000" dirty="0">
                          <a:latin typeface="+mj-lt"/>
                          <a:ea typeface="Calibri"/>
                          <a:cs typeface="Times New Roman"/>
                        </a:rPr>
                        <a:t>łatwiejszy dostęp do nowocześniejszych </a:t>
                      </a:r>
                      <a:r>
                        <a:rPr lang="pl-PL" sz="2000" dirty="0" smtClean="0">
                          <a:latin typeface="+mj-lt"/>
                          <a:ea typeface="Calibri"/>
                          <a:cs typeface="Times New Roman"/>
                        </a:rPr>
                        <a:t>                         i </a:t>
                      </a:r>
                      <a:r>
                        <a:rPr lang="pl-PL" sz="2000" dirty="0">
                          <a:latin typeface="+mj-lt"/>
                          <a:ea typeface="Calibri"/>
                          <a:cs typeface="Times New Roman"/>
                        </a:rPr>
                        <a:t>tańszych towarów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pl-PL" sz="2000" dirty="0">
                          <a:latin typeface="+mj-lt"/>
                          <a:ea typeface="Calibri"/>
                          <a:cs typeface="Times New Roman"/>
                        </a:rPr>
                        <a:t>szybki przepływ kapitału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pl-PL" sz="2000" dirty="0">
                          <a:latin typeface="+mj-lt"/>
                          <a:ea typeface="Calibri"/>
                          <a:cs typeface="Times New Roman"/>
                        </a:rPr>
                        <a:t>zanikanie tradycji </a:t>
                      </a:r>
                      <a:r>
                        <a:rPr lang="pl-PL" sz="2000" dirty="0" smtClean="0">
                          <a:latin typeface="+mj-lt"/>
                          <a:ea typeface="Calibri"/>
                          <a:cs typeface="Times New Roman"/>
                        </a:rPr>
                        <a:t>                           i </a:t>
                      </a:r>
                      <a:r>
                        <a:rPr lang="pl-PL" sz="2000" dirty="0">
                          <a:latin typeface="+mj-lt"/>
                          <a:ea typeface="Calibri"/>
                          <a:cs typeface="Times New Roman"/>
                        </a:rPr>
                        <a:t>zwyczajów lokalnych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pl-PL" sz="2000" dirty="0">
                          <a:latin typeface="+mj-lt"/>
                          <a:ea typeface="Calibri"/>
                          <a:cs typeface="Times New Roman"/>
                        </a:rPr>
                        <a:t>wzrost zależności państw biednych od bogatych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pl-PL" sz="2000" dirty="0">
                          <a:latin typeface="+mj-lt"/>
                          <a:ea typeface="Calibri"/>
                          <a:cs typeface="Times New Roman"/>
                        </a:rPr>
                        <a:t>wzrost różnic w dochodach między kadrami zarządzającymi a zwykłymi pracownikami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pl-PL" sz="2000" dirty="0">
                          <a:latin typeface="+mj-lt"/>
                          <a:ea typeface="Calibri"/>
                          <a:cs typeface="Times New Roman"/>
                        </a:rPr>
                        <a:t>ten sam konsumpcyjny styl życia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i="1" dirty="0" smtClean="0"/>
              <a:t>CHINY</a:t>
            </a:r>
            <a:r>
              <a:rPr lang="pl-PL" i="1" dirty="0" smtClean="0"/>
              <a:t> - położenie</a:t>
            </a:r>
            <a:endParaRPr lang="pl-PL" i="1" dirty="0"/>
          </a:p>
        </p:txBody>
      </p:sp>
      <p:pic>
        <p:nvPicPr>
          <p:cNvPr id="4" name="irc_mi" descr="https://upload.wikimedia.org/wikipedia/commons/thumb/2/29/China_on_the_globe_(claimed_hatched)_(Asia_centered).svg/2000px-China_on_the_globe_(claimed_hatched)_(Asia_centered).svg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4475" y="14478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Łącznik prosty ze strzałką 6"/>
          <p:cNvCxnSpPr/>
          <p:nvPr/>
        </p:nvCxnSpPr>
        <p:spPr>
          <a:xfrm>
            <a:off x="3707904" y="2348880"/>
            <a:ext cx="1296144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Kuchnia chińska</a:t>
            </a:r>
            <a:endParaRPr lang="pl-PL" dirty="0"/>
          </a:p>
        </p:txBody>
      </p:sp>
      <p:pic>
        <p:nvPicPr>
          <p:cNvPr id="4" name="Symbol zastępczy zawartości 3" descr="images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12777"/>
            <a:ext cx="2466975" cy="2016224"/>
          </a:xfrm>
        </p:spPr>
      </p:pic>
      <p:pic>
        <p:nvPicPr>
          <p:cNvPr id="1025" name="Picture 1" descr="C:\Users\wicedyrektor\Pictures\images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36912"/>
            <a:ext cx="3024336" cy="2376264"/>
          </a:xfrm>
          <a:prstGeom prst="rect">
            <a:avLst/>
          </a:prstGeom>
          <a:noFill/>
        </p:spPr>
      </p:pic>
      <p:pic>
        <p:nvPicPr>
          <p:cNvPr id="1026" name="Picture 2" descr="C:\Users\wicedyrektor\Picture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60648"/>
            <a:ext cx="2971031" cy="2160240"/>
          </a:xfrm>
          <a:prstGeom prst="rect">
            <a:avLst/>
          </a:prstGeom>
          <a:noFill/>
        </p:spPr>
      </p:pic>
      <p:pic>
        <p:nvPicPr>
          <p:cNvPr id="1027" name="Picture 3" descr="C:\Users\wicedyrektor\Pictures\imagesUQ128LG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149080"/>
            <a:ext cx="3528392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08862"/>
          </a:xfrm>
        </p:spPr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Pałeczki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32560" y="1340768"/>
            <a:ext cx="7459920" cy="2808312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 smtClean="0"/>
              <a:t>są jednym z najpopularniejszych sposobów jedzenia posiłków. Chińskie pałeczki są przeważnie kwadratowe i mają tępe zakończenie. Są wytwarzane z najróżniejszych materiałów, ale najpopularniejsze są drewniane i bambusowe. Dawniej wytwarzano je także z kości słoniowej, metali (także ze złota) i innych materiałów.</a:t>
            </a:r>
          </a:p>
          <a:p>
            <a:pPr algn="just"/>
            <a:endParaRPr lang="pl-PL" dirty="0" smtClean="0"/>
          </a:p>
        </p:txBody>
      </p:sp>
      <p:pic>
        <p:nvPicPr>
          <p:cNvPr id="1028" name="Picture 4" descr="http://www.gigant.home.pl/allegro/paleczki/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789041"/>
            <a:ext cx="5562600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930544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Sprzęt używany w kuchni chińskiej: </a:t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3" name="Obraz 2" descr="Image result for wok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086100" cy="189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1259632" y="3717032"/>
            <a:ext cx="69482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err="1" smtClean="0">
                <a:latin typeface="+mj-lt"/>
              </a:rPr>
              <a:t>Wok</a:t>
            </a:r>
            <a:r>
              <a:rPr lang="pl-PL" sz="2800" dirty="0" smtClean="0">
                <a:latin typeface="+mj-lt"/>
              </a:rPr>
              <a:t>- naczynie przypominające miskę              z jedną lub dwiema rączkami, służące do smażenia w ruchu, szybkiego przyrządzania potraw na ogniu.</a:t>
            </a:r>
            <a:endParaRPr lang="pl-PL" sz="2800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60648"/>
            <a:ext cx="7498080" cy="2088232"/>
          </a:xfrm>
        </p:spPr>
        <p:txBody>
          <a:bodyPr>
            <a:normAutofit fontScale="90000"/>
          </a:bodyPr>
          <a:lstStyle/>
          <a:p>
            <a:pPr lvl="0"/>
            <a:r>
              <a:rPr lang="pl-PL" sz="2200" b="1" dirty="0" smtClean="0">
                <a:solidFill>
                  <a:schemeClr val="tx1"/>
                </a:solidFill>
              </a:rPr>
              <a:t/>
            </a:r>
            <a:br>
              <a:rPr lang="pl-PL" sz="2200" b="1" dirty="0" smtClean="0">
                <a:solidFill>
                  <a:schemeClr val="tx1"/>
                </a:solidFill>
              </a:rPr>
            </a:br>
            <a:r>
              <a:rPr lang="pl-PL" sz="3100" b="1" dirty="0" err="1" smtClean="0">
                <a:solidFill>
                  <a:schemeClr val="tx1"/>
                </a:solidFill>
              </a:rPr>
              <a:t>Steamer</a:t>
            </a:r>
            <a:r>
              <a:rPr lang="pl-PL" sz="3100" dirty="0" smtClean="0">
                <a:solidFill>
                  <a:schemeClr val="tx1"/>
                </a:solidFill>
              </a:rPr>
              <a:t> -  proste naczynie do gotowania na parze zrobione </a:t>
            </a:r>
            <a:r>
              <a:rPr lang="pl-PL" sz="3100" dirty="0" smtClean="0">
                <a:solidFill>
                  <a:schemeClr val="tx1"/>
                </a:solidFill>
              </a:rPr>
              <a:t>z </a:t>
            </a:r>
            <a:r>
              <a:rPr lang="pl-PL" sz="3100" dirty="0" smtClean="0">
                <a:solidFill>
                  <a:schemeClr val="tx1"/>
                </a:solidFill>
              </a:rPr>
              <a:t>bambusa. Pozwala na łatwe, </a:t>
            </a:r>
            <a:r>
              <a:rPr lang="pl-PL" sz="3100" dirty="0" smtClean="0">
                <a:solidFill>
                  <a:schemeClr val="tx1"/>
                </a:solidFill>
              </a:rPr>
              <a:t/>
            </a:r>
            <a:br>
              <a:rPr lang="pl-PL" sz="3100" dirty="0" smtClean="0">
                <a:solidFill>
                  <a:schemeClr val="tx1"/>
                </a:solidFill>
              </a:rPr>
            </a:br>
            <a:r>
              <a:rPr lang="pl-PL" sz="3100" dirty="0" smtClean="0">
                <a:solidFill>
                  <a:schemeClr val="tx1"/>
                </a:solidFill>
              </a:rPr>
              <a:t>a </a:t>
            </a:r>
            <a:r>
              <a:rPr lang="pl-PL" sz="3100" dirty="0" smtClean="0">
                <a:solidFill>
                  <a:schemeClr val="tx1"/>
                </a:solidFill>
              </a:rPr>
              <a:t>przede wszystkim zdrowe przyrządzenie całego posiłku.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1032" name="Picture 8" descr="Znalezione obrazy dla zapytania bambusowy stea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80928"/>
            <a:ext cx="2143125" cy="2143125"/>
          </a:xfrm>
          <a:prstGeom prst="rect">
            <a:avLst/>
          </a:prstGeom>
          <a:noFill/>
        </p:spPr>
      </p:pic>
      <p:pic>
        <p:nvPicPr>
          <p:cNvPr id="1034" name="Picture 10" descr="Znalezione obrazy dla zapytania bambusowy stea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077072"/>
            <a:ext cx="2143125" cy="2143125"/>
          </a:xfrm>
          <a:prstGeom prst="rect">
            <a:avLst/>
          </a:prstGeom>
          <a:noFill/>
        </p:spPr>
      </p:pic>
      <p:pic>
        <p:nvPicPr>
          <p:cNvPr id="1036" name="Picture 12" descr="Znalezione obrazy dla zapytania bambusowy steam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492896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403</TotalTime>
  <Words>212</Words>
  <Application>Microsoft Office PowerPoint</Application>
  <PresentationFormat>Pokaz na ekranie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Przesilenie</vt:lpstr>
      <vt:lpstr>Kuchnie obcych krajów w naszym mieście- kuchnia chińska  i wietnamska</vt:lpstr>
      <vt:lpstr>Globalizacja-jest to proces występujący na całym świecie, który ma na celu zbliżenie między  narodami.                             Przykłady globalizacji: -  obchodzenie tych samych świąt (Walentynki,     Mikołajki) -  korzystanie z nowoczesnych  technologii ( telefony     komórkowe, tablety, Internet)     - upodobnienie się do siebie innych miast  - jednakowa moda na świecie -  działalność tych samych międzynarodowych    organizacji, banków, przedsiębiorstw, restauracji      we wszystkich krajach na całym świecie </vt:lpstr>
      <vt:lpstr>Slajd 3</vt:lpstr>
      <vt:lpstr>Slajd 4</vt:lpstr>
      <vt:lpstr>CHINY - położenie</vt:lpstr>
      <vt:lpstr>Kuchnia chińska</vt:lpstr>
      <vt:lpstr>Pałeczki</vt:lpstr>
      <vt:lpstr>Sprzęt używany w kuchni chińskiej:  </vt:lpstr>
      <vt:lpstr> Steamer -  proste naczynie do gotowania na parze zrobione z bambusa. Pozwala na łatwe,  a przede wszystkim zdrowe przyrządzenie całego posiłku.  </vt:lpstr>
      <vt:lpstr>Tasak - jedno z najpopularniejszych narzędzi używanych w Chinach. Używa się go do siekania, krojenia                                 i rozdrabniania.  </vt:lpstr>
      <vt:lpstr>Wietnam - położenie</vt:lpstr>
      <vt:lpstr>Typowe dania kuchni wietnamskiej-Nem i Phở  </vt:lpstr>
      <vt:lpstr>A oto i my przed barem…..</vt:lpstr>
      <vt:lpstr>i w Sajgonie</vt:lpstr>
      <vt:lpstr>nasze sajgonki</vt:lpstr>
      <vt:lpstr>Imiona i nazwiska zatrudnionych                 w barze Wietnamczyków w oryginalnej pisowni: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Kuchnie obcych krajów w naszym mieście – kuchnia chińska</dc:title>
  <dc:creator>wicedyrektor</dc:creator>
  <cp:lastModifiedBy>wicedyrektor</cp:lastModifiedBy>
  <cp:revision>60</cp:revision>
  <dcterms:created xsi:type="dcterms:W3CDTF">2015-12-08T10:09:02Z</dcterms:created>
  <dcterms:modified xsi:type="dcterms:W3CDTF">2016-03-26T18:14:39Z</dcterms:modified>
</cp:coreProperties>
</file>