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54" autoAdjust="0"/>
    <p:restoredTop sz="94662" autoAdjust="0"/>
  </p:normalViewPr>
  <p:slideViewPr>
    <p:cSldViewPr>
      <p:cViewPr>
        <p:scale>
          <a:sx n="66" d="100"/>
          <a:sy n="66" d="100"/>
        </p:scale>
        <p:origin x="-126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4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38816-01D5-4F06-BD7E-499A995D53AC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06A08-8BD6-4806-B97A-0B107804D8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38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58606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6522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07897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25022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41975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383150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30080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027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82359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64685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2763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F42A7-A3ED-4691-81A8-DBC37B34D2B9}" type="datetimeFigureOut">
              <a:rPr lang="pl-PL" smtClean="0"/>
              <a:t>28.02.2017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3AED-D192-4EAD-B512-06541AACF3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42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600" dirty="0" smtClean="0">
                <a:solidFill>
                  <a:schemeClr val="bg1"/>
                </a:solidFill>
              </a:rPr>
              <a:t>ŚRODA POPIELCOWA</a:t>
            </a:r>
            <a:endParaRPr lang="pl-PL" sz="66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POKUTA – POST - NAWRÓCENIE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4990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PO CO TO WSZYSTKO?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sz="4800" b="1" dirty="0" smtClean="0">
                <a:solidFill>
                  <a:schemeClr val="bg1"/>
                </a:solidFill>
              </a:rPr>
              <a:t>By zdążyć przed śmiercią!</a:t>
            </a:r>
          </a:p>
          <a:p>
            <a:pPr marL="0" indent="0" algn="ctr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bg1"/>
                </a:solidFill>
              </a:rPr>
              <a:t>Życie kończy się w pewnej chwili i stajemy przed wiecznością, która będzie skutkiem naszych wyborów. Dobre wybory doprowadzą nas do nieba, złe do piekła. </a:t>
            </a:r>
          </a:p>
          <a:p>
            <a:pPr marL="0" indent="0" algn="ctr">
              <a:buNone/>
            </a:pPr>
            <a:endParaRPr lang="pl-PL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bg1"/>
                </a:solidFill>
              </a:rPr>
              <a:t>Po śmierci nie ma już czasu na poprawę, trzeba to zrobić teraz(!) mając na względzie swoją przyszłość!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89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PYTANIA KONTROLNE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Dlaczego Wielki Post rozpoczyna się w Środę Popielcową?</a:t>
            </a: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Ile trwa Wielki Post?</a:t>
            </a: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Jakie praktyki pokutne towarzyszą Środzie popielcowej?</a:t>
            </a:r>
          </a:p>
          <a:p>
            <a:pPr marL="514350" indent="-514350"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Na czym polega </a:t>
            </a:r>
            <a:r>
              <a:rPr lang="pl-PL" dirty="0" smtClean="0">
                <a:solidFill>
                  <a:schemeClr val="bg1"/>
                </a:solidFill>
              </a:rPr>
              <a:t>post ścisły (ilościowy)?</a:t>
            </a: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Na czym polega post jakościowy?</a:t>
            </a: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Co to jest jałmużna?</a:t>
            </a: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Co to jest nawrócenie i na </a:t>
            </a:r>
            <a:r>
              <a:rPr lang="pl-PL" smtClean="0">
                <a:solidFill>
                  <a:schemeClr val="bg1"/>
                </a:solidFill>
              </a:rPr>
              <a:t>czym polega?</a:t>
            </a:r>
            <a:endParaRPr lang="pl-PL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pl-PL" dirty="0" smtClean="0">
                <a:solidFill>
                  <a:schemeClr val="bg1"/>
                </a:solidFill>
              </a:rPr>
              <a:t>Jaki warunek musi spełnić modlitwa, by stać się czynem pokutnym?</a:t>
            </a:r>
          </a:p>
          <a:p>
            <a:pPr marL="514350" indent="-514350">
              <a:buAutoNum type="arabicPeriod"/>
            </a:pPr>
            <a:endParaRPr lang="pl-PL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0215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Dlaczego Środa?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 smtClean="0">
                <a:solidFill>
                  <a:schemeClr val="bg1"/>
                </a:solidFill>
              </a:rPr>
              <a:t>Okres liturgiczny zwany </a:t>
            </a:r>
            <a:r>
              <a:rPr lang="pl-PL" sz="3600" b="1" dirty="0" smtClean="0">
                <a:solidFill>
                  <a:schemeClr val="bg1"/>
                </a:solidFill>
              </a:rPr>
              <a:t>Wielkim Postem trwa 40 dni </a:t>
            </a:r>
            <a:r>
              <a:rPr lang="pl-PL" sz="3600" dirty="0" smtClean="0">
                <a:solidFill>
                  <a:schemeClr val="bg1"/>
                </a:solidFill>
              </a:rPr>
              <a:t>z wyłączeniem niedziel (jako pamiątki Wielkanocy).</a:t>
            </a:r>
          </a:p>
          <a:p>
            <a:pPr marL="0" indent="0" algn="ctr">
              <a:buNone/>
            </a:pPr>
            <a:r>
              <a:rPr lang="pl-PL" sz="3600" dirty="0" smtClean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pl-PL" sz="3600" b="1" dirty="0" smtClean="0">
                <a:solidFill>
                  <a:schemeClr val="bg1"/>
                </a:solidFill>
              </a:rPr>
              <a:t>Aby zachować tę liczbę dni potrzeba by rozpoczynał się on w Środę i kończył </a:t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>w Czwartek zwany Wielkim.</a:t>
            </a:r>
            <a:endParaRPr lang="pl-PL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3053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POSYPANIE POPIOŁEM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bg1"/>
                </a:solidFill>
              </a:rPr>
              <a:t>W Biblii często spotyka się motyw popiołu jako symbolu prochu, który ma przypominać o nietrwałości i ulotności naszego życia.</a:t>
            </a:r>
          </a:p>
          <a:p>
            <a:pPr marL="0" indent="0" algn="ctr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4200" b="1" dirty="0" smtClean="0">
                <a:solidFill>
                  <a:schemeClr val="bg1"/>
                </a:solidFill>
              </a:rPr>
              <a:t>W Środę  „Popielcową” posypuje się głowy wiernych popiołem na znak pokuty i przypomnienia sobie o znikomości naszego życia.</a:t>
            </a:r>
          </a:p>
          <a:p>
            <a:pPr marL="0" indent="0" algn="ctr">
              <a:buNone/>
            </a:pPr>
            <a:endParaRPr lang="pl-PL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bg1"/>
                </a:solidFill>
              </a:rPr>
              <a:t>Popiół ten uzyskuje się ze spalenia zeszłorocznych palm </a:t>
            </a:r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z </a:t>
            </a:r>
            <a:r>
              <a:rPr lang="pl-PL" dirty="0" smtClean="0">
                <a:solidFill>
                  <a:schemeClr val="bg1"/>
                </a:solidFill>
              </a:rPr>
              <a:t>Niedzieli Palmowej.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1018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PRAKTYKI POKUTNE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bg1"/>
                </a:solidFill>
              </a:rPr>
              <a:t>Tego dnia obowiązują nas takie praktyki pokutne</a:t>
            </a:r>
            <a:r>
              <a:rPr lang="pl-PL" dirty="0" smtClean="0">
                <a:solidFill>
                  <a:schemeClr val="bg1"/>
                </a:solidFill>
              </a:rPr>
              <a:t>:</a:t>
            </a:r>
          </a:p>
          <a:p>
            <a:pPr marL="0" indent="0" algn="ctr">
              <a:buNone/>
            </a:pPr>
            <a:endParaRPr lang="pl-PL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4000" b="1" dirty="0" smtClean="0">
                <a:solidFill>
                  <a:schemeClr val="bg1"/>
                </a:solidFill>
              </a:rPr>
              <a:t>Post ilościowy</a:t>
            </a:r>
          </a:p>
          <a:p>
            <a:pPr marL="0" indent="0" algn="ctr">
              <a:buNone/>
            </a:pPr>
            <a:r>
              <a:rPr lang="pl-PL" sz="4000" b="1" dirty="0" smtClean="0">
                <a:solidFill>
                  <a:schemeClr val="bg1"/>
                </a:solidFill>
              </a:rPr>
              <a:t>Post jakościowy</a:t>
            </a:r>
          </a:p>
          <a:p>
            <a:pPr marL="0" indent="0" algn="ctr">
              <a:buNone/>
            </a:pPr>
            <a:r>
              <a:rPr lang="pl-PL" sz="4000" b="1" dirty="0" smtClean="0">
                <a:solidFill>
                  <a:schemeClr val="bg1"/>
                </a:solidFill>
              </a:rPr>
              <a:t>Modlitwa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7161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POST ILOŚCIOWY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sz="3900" b="1" dirty="0" smtClean="0">
                <a:solidFill>
                  <a:schemeClr val="bg1"/>
                </a:solidFill>
              </a:rPr>
              <a:t>To ograniczenie ilości spożywanych posiłków do trzech  w ciągu dnia. Dwa z nich powinny być lekkie a jeden z nich „do syta”.</a:t>
            </a:r>
          </a:p>
          <a:p>
            <a:pPr marL="0" indent="0" algn="ctr">
              <a:buNone/>
            </a:pPr>
            <a:endParaRPr lang="pl-PL" sz="39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3900" b="1" dirty="0" smtClean="0">
                <a:solidFill>
                  <a:schemeClr val="bg1"/>
                </a:solidFill>
              </a:rPr>
              <a:t>Obowiązuje on chrześcijan od 18 do 60 roku życia. </a:t>
            </a:r>
            <a:r>
              <a:rPr lang="pl-PL" sz="3900" b="1" dirty="0" smtClean="0">
                <a:solidFill>
                  <a:schemeClr val="bg1"/>
                </a:solidFill>
              </a:rPr>
              <a:t>Jest on dwa </a:t>
            </a:r>
            <a:r>
              <a:rPr lang="pl-PL" sz="3900" b="1" dirty="0" smtClean="0">
                <a:solidFill>
                  <a:schemeClr val="bg1"/>
                </a:solidFill>
              </a:rPr>
              <a:t>razy w </a:t>
            </a:r>
            <a:r>
              <a:rPr lang="pl-PL" sz="3900" b="1" dirty="0" smtClean="0">
                <a:solidFill>
                  <a:schemeClr val="bg1"/>
                </a:solidFill>
              </a:rPr>
              <a:t>roku: </a:t>
            </a:r>
            <a:r>
              <a:rPr lang="pl-PL" sz="3900" b="1" dirty="0" smtClean="0">
                <a:solidFill>
                  <a:schemeClr val="bg1"/>
                </a:solidFill>
              </a:rPr>
              <a:t>w Środę Popielcową i Wielki Piątek.</a:t>
            </a:r>
          </a:p>
          <a:p>
            <a:pPr marL="0" indent="0" algn="ctr">
              <a:buNone/>
            </a:pPr>
            <a:endParaRPr lang="pl-PL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2600" dirty="0" smtClean="0">
                <a:solidFill>
                  <a:schemeClr val="bg1"/>
                </a:solidFill>
              </a:rPr>
              <a:t>Wyjątkami od przestrzegania go są ciężkie choroby, karmienie piersią, ciężka, wymagająca wysiłku praca fizyczna.</a:t>
            </a:r>
            <a:endParaRPr lang="pl-PL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0042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POST JAKOŚCIOWY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900" b="1" dirty="0" smtClean="0">
                <a:solidFill>
                  <a:schemeClr val="bg1"/>
                </a:solidFill>
              </a:rPr>
              <a:t>To powstrzymanie się od spożywania </a:t>
            </a:r>
            <a:r>
              <a:rPr lang="pl-PL" sz="3900" b="1" dirty="0" smtClean="0">
                <a:solidFill>
                  <a:schemeClr val="bg1"/>
                </a:solidFill>
              </a:rPr>
              <a:t>mięsa, alkoholu i innych używek.</a:t>
            </a:r>
            <a:endParaRPr lang="pl-PL" sz="39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l-PL" sz="39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3900" b="1" dirty="0" smtClean="0">
                <a:solidFill>
                  <a:schemeClr val="bg1"/>
                </a:solidFill>
              </a:rPr>
              <a:t>Obowiązuje on od 14 roku życia do śmierci.</a:t>
            </a:r>
          </a:p>
          <a:p>
            <a:pPr marL="0" indent="0" algn="ctr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bg1"/>
                </a:solidFill>
              </a:rPr>
              <a:t>Przestrzegamy go w każdy piątek roku oraz Środę Popielcową i Wielki Piątek, czasem w Wigilie Bożego Narodzenia i Wielkanocy (zależy od zwyczaju lokalnego)</a:t>
            </a:r>
            <a:endParaRPr lang="pl-P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37328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MODLITWA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4000" b="1" dirty="0" smtClean="0">
                <a:solidFill>
                  <a:schemeClr val="bg1"/>
                </a:solidFill>
              </a:rPr>
              <a:t>Modlitwa zdana na wolę Bożą</a:t>
            </a:r>
            <a:r>
              <a:rPr lang="pl-PL" sz="4000" dirty="0" smtClean="0">
                <a:solidFill>
                  <a:schemeClr val="bg1"/>
                </a:solidFill>
              </a:rPr>
              <a:t>, która jest naśladowaniem Chrystusa w Jego modlitwie, </a:t>
            </a:r>
            <a:r>
              <a:rPr lang="pl-PL" sz="4000" b="1" dirty="0" smtClean="0">
                <a:solidFill>
                  <a:schemeClr val="bg1"/>
                </a:solidFill>
              </a:rPr>
              <a:t>jest ważną praktyką pokutną</a:t>
            </a:r>
            <a:r>
              <a:rPr lang="pl-PL" sz="4000" dirty="0" smtClean="0">
                <a:solidFill>
                  <a:schemeClr val="bg1"/>
                </a:solidFill>
              </a:rPr>
              <a:t>. </a:t>
            </a:r>
          </a:p>
          <a:p>
            <a:pPr marL="0" indent="0" algn="ctr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bg1"/>
                </a:solidFill>
              </a:rPr>
              <a:t>Otwiera nas ona na wolę Bożą, innych ludzi i pozbawia naszego egoizmu.</a:t>
            </a:r>
            <a:endParaRPr lang="pl-P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09384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JAŁMUŻNA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4400" b="1" dirty="0" smtClean="0">
                <a:solidFill>
                  <a:schemeClr val="bg1"/>
                </a:solidFill>
              </a:rPr>
              <a:t>Jest to udzieleniem innym tego na czym nam nie zbywa. </a:t>
            </a:r>
          </a:p>
          <a:p>
            <a:pPr marL="0" indent="0" algn="ctr">
              <a:buNone/>
            </a:pPr>
            <a:endParaRPr lang="pl-PL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sz="2800" dirty="0" smtClean="0">
                <a:solidFill>
                  <a:schemeClr val="bg1"/>
                </a:solidFill>
              </a:rPr>
              <a:t>Nie koniecznie muszą to być pieniądze. Czasem może być to zwykły czas poświęcony tym, dla których nie mamy go zazwyczaj za wiele. Albo też nasze towarzystwo dla tych, których </a:t>
            </a:r>
            <a:r>
              <a:rPr lang="pl-PL" sz="2800" dirty="0" smtClean="0">
                <a:solidFill>
                  <a:schemeClr val="bg1"/>
                </a:solidFill>
              </a:rPr>
              <a:t>zbytnio nie lubimy itd</a:t>
            </a:r>
            <a:r>
              <a:rPr lang="pl-PL" sz="2800" dirty="0" smtClean="0">
                <a:solidFill>
                  <a:schemeClr val="bg1"/>
                </a:solidFill>
              </a:rPr>
              <a:t>..</a:t>
            </a:r>
            <a:endParaRPr lang="pl-P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6060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NAWRÓCENIE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4000" b="1" dirty="0" smtClean="0">
                <a:solidFill>
                  <a:schemeClr val="bg1"/>
                </a:solidFill>
              </a:rPr>
              <a:t>To porzucenie </a:t>
            </a:r>
            <a:r>
              <a:rPr lang="pl-PL" sz="4000" b="1" dirty="0" smtClean="0">
                <a:solidFill>
                  <a:schemeClr val="bg1"/>
                </a:solidFill>
              </a:rPr>
              <a:t>tego, </a:t>
            </a:r>
            <a:r>
              <a:rPr lang="pl-PL" sz="4000" b="1" dirty="0" smtClean="0">
                <a:solidFill>
                  <a:schemeClr val="bg1"/>
                </a:solidFill>
              </a:rPr>
              <a:t>co nie pozwala nam iść w stronę Boga; naszych grzechów, wad i złych przyzwyczajeń.</a:t>
            </a:r>
          </a:p>
          <a:p>
            <a:pPr marL="0" indent="0" algn="ctr">
              <a:buNone/>
            </a:pPr>
            <a:endParaRPr lang="pl-PL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bg1"/>
                </a:solidFill>
              </a:rPr>
              <a:t>Tak naprawdę powinniśmy się nawracać każdego dnia. Jak to zrobić? Jak kradłeś – oddaj co ukradłeś i przestań już kraść. Kłamałeś – przeproś i nie kłam więcej, itd..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852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486</Words>
  <Application>Microsoft Office PowerPoint</Application>
  <PresentationFormat>Pokaz na ekranie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ŚRODA POPIELCOWA</vt:lpstr>
      <vt:lpstr>Dlaczego Środa?</vt:lpstr>
      <vt:lpstr>POSYPANIE POPIOŁEM</vt:lpstr>
      <vt:lpstr>PRAKTYKI POKUTNE</vt:lpstr>
      <vt:lpstr>POST ILOŚCIOWY</vt:lpstr>
      <vt:lpstr>POST JAKOŚCIOWY</vt:lpstr>
      <vt:lpstr>MODLITWA</vt:lpstr>
      <vt:lpstr>JAŁMUŻNA</vt:lpstr>
      <vt:lpstr>NAWRÓCENIE</vt:lpstr>
      <vt:lpstr>PO CO TO WSZYSTKO?</vt:lpstr>
      <vt:lpstr>PYTANIA KONTROLNE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ŚRODA POPIELCOWA</dc:title>
  <dc:creator>User</dc:creator>
  <cp:lastModifiedBy>User</cp:lastModifiedBy>
  <cp:revision>25</cp:revision>
  <dcterms:created xsi:type="dcterms:W3CDTF">2017-02-28T07:11:07Z</dcterms:created>
  <dcterms:modified xsi:type="dcterms:W3CDTF">2017-02-28T11:59:40Z</dcterms:modified>
</cp:coreProperties>
</file>