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+xml" PartName="/ppt/slides/slide4.xml"/>
  <Override ContentType="application/vnd.openxmlformats-officedocument.presentationml.slide+xml" PartName="/ppt/slides/slide43.xml"/>
  <Override ContentType="application/vnd.openxmlformats-officedocument.presentationml.slide+xml" PartName="/ppt/slides/slide1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42.xml"/>
  <Override ContentType="application/vnd.openxmlformats-officedocument.presentationml.slide+xml" PartName="/ppt/slides/slide17.xml"/>
  <Override ContentType="application/vnd.openxmlformats-officedocument.presentationml.slide+xml" PartName="/ppt/slides/slide50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53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56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46.xml"/>
  <Override ContentType="application/vnd.openxmlformats-officedocument.presentationml.slide+xml" PartName="/ppt/slides/slide38.xml"/>
  <Override ContentType="application/vnd.openxmlformats-officedocument.presentationml.slide+xml" PartName="/ppt/slides/slide64.xml"/>
  <Override ContentType="application/vnd.openxmlformats-officedocument.presentationml.slide+xml" PartName="/ppt/slides/slide55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58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57.xml"/>
  <Override ContentType="application/vnd.openxmlformats-officedocument.presentationml.slide+xml" PartName="/ppt/slides/slide27.xml"/>
  <Override ContentType="application/vnd.openxmlformats-officedocument.presentationml.slide+xml" PartName="/ppt/slides/slide44.xml"/>
  <Override ContentType="application/vnd.openxmlformats-officedocument.presentationml.slide+xml" PartName="/ppt/slides/slide2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</p:sldIdLst>
  <p:sldSz cy="6858000" cx="9144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2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2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2.xml"/><Relationship Id="rId3" Type="http://schemas.openxmlformats.org/officeDocument/2006/relationships/presProps" Target="presProps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FE58D-CC2D-4D8C-AB3D-05ACADB9D23C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4C49-6934-4902-BFB1-941F11C62A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91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2AF3D584-637B-454D-BB76-1FEE360A791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4022725" y="8916988"/>
            <a:ext cx="30765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4320" tIns="47160" rIns="9432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4D1CF5B-7524-422A-A429-7757ED3CBBD7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33413"/>
            <a:ext cx="4879975" cy="3660775"/>
          </a:xfrm>
          <a:solidFill>
            <a:srgbClr val="FFFFFF"/>
          </a:solidFill>
          <a:ln/>
        </p:spPr>
      </p:sp>
      <p:sp>
        <p:nvSpPr>
          <p:cNvPr id="112645" name="Text Box 3"/>
          <p:cNvSpPr txBox="1">
            <a:spLocks noChangeArrowheads="1"/>
          </p:cNvSpPr>
          <p:nvPr/>
        </p:nvSpPr>
        <p:spPr bwMode="auto">
          <a:xfrm>
            <a:off x="709613" y="4459288"/>
            <a:ext cx="5683250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 altLang="en-US"/>
          </a:p>
        </p:txBody>
      </p:sp>
    </p:spTree>
    <p:extLst>
      <p:ext uri="{BB962C8B-B14F-4D97-AF65-F5344CB8AC3E}">
        <p14:creationId xmlns="" xmlns:p14="http://schemas.microsoft.com/office/powerpoint/2010/main" val="3506708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8598C59-B06D-4218-B7F9-9335D59F2D48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6435" name="Text Box 1"/>
          <p:cNvSpPr txBox="1">
            <a:spLocks noChangeArrowheads="1"/>
          </p:cNvSpPr>
          <p:nvPr/>
        </p:nvSpPr>
        <p:spPr bwMode="auto">
          <a:xfrm>
            <a:off x="4022725" y="8916988"/>
            <a:ext cx="30765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4320" tIns="47160" rIns="9432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49F5EE5-4142-4D81-989D-1C20B791B4C6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33413"/>
            <a:ext cx="4879975" cy="3660775"/>
          </a:xfrm>
          <a:solidFill>
            <a:srgbClr val="FFFFFF"/>
          </a:solidFill>
          <a:ln/>
        </p:spPr>
      </p:sp>
      <p:sp>
        <p:nvSpPr>
          <p:cNvPr id="146437" name="Text Box 3"/>
          <p:cNvSpPr txBox="1">
            <a:spLocks noChangeArrowheads="1"/>
          </p:cNvSpPr>
          <p:nvPr/>
        </p:nvSpPr>
        <p:spPr bwMode="auto">
          <a:xfrm>
            <a:off x="709613" y="4459288"/>
            <a:ext cx="5683250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452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11" y="2130028"/>
            <a:ext cx="7772579" cy="147042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422" y="3886200"/>
            <a:ext cx="640115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54" indent="0" algn="ctr">
              <a:buNone/>
              <a:defRPr/>
            </a:lvl2pPr>
            <a:lvl3pPr marL="685709" indent="0" algn="ctr">
              <a:buNone/>
              <a:defRPr/>
            </a:lvl3pPr>
            <a:lvl4pPr marL="1028563" indent="0" algn="ctr">
              <a:buNone/>
              <a:defRPr/>
            </a:lvl4pPr>
            <a:lvl5pPr marL="1371417" indent="0" algn="ctr">
              <a:buNone/>
              <a:defRPr/>
            </a:lvl5pPr>
            <a:lvl6pPr marL="1714271" indent="0" algn="ctr">
              <a:buNone/>
              <a:defRPr/>
            </a:lvl6pPr>
            <a:lvl7pPr marL="2057126" indent="0" algn="ctr">
              <a:buNone/>
              <a:defRPr/>
            </a:lvl7pPr>
            <a:lvl8pPr marL="2399980" indent="0" algn="ctr">
              <a:buNone/>
              <a:defRPr/>
            </a:lvl8pPr>
            <a:lvl9pPr marL="2742834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3F355-10C2-478B-9320-93FA08222B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577814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BCB0E-35E0-4FC1-97DB-4878BE502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687381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16" y="4406504"/>
            <a:ext cx="7772578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616" y="2906316"/>
            <a:ext cx="7772578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54" indent="0">
              <a:buNone/>
              <a:defRPr sz="1350"/>
            </a:lvl2pPr>
            <a:lvl3pPr marL="685709" indent="0">
              <a:buNone/>
              <a:defRPr sz="1200"/>
            </a:lvl3pPr>
            <a:lvl4pPr marL="1028563" indent="0">
              <a:buNone/>
              <a:defRPr sz="1050"/>
            </a:lvl4pPr>
            <a:lvl5pPr marL="1371417" indent="0">
              <a:buNone/>
              <a:defRPr sz="1050"/>
            </a:lvl5pPr>
            <a:lvl6pPr marL="1714271" indent="0">
              <a:buNone/>
              <a:defRPr sz="1050"/>
            </a:lvl6pPr>
            <a:lvl7pPr marL="2057126" indent="0">
              <a:buNone/>
              <a:defRPr sz="1050"/>
            </a:lvl7pPr>
            <a:lvl8pPr marL="2399980" indent="0">
              <a:buNone/>
              <a:defRPr sz="1050"/>
            </a:lvl8pPr>
            <a:lvl9pPr marL="2742834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3E7F7-38E2-418C-8E79-C1825871F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439694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141" y="1600200"/>
            <a:ext cx="4055931" cy="945475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7357" y="1600200"/>
            <a:ext cx="4055931" cy="945475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13B98-12F4-482B-9C88-B01D7F128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192313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41" y="275035"/>
            <a:ext cx="822971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141" y="1534716"/>
            <a:ext cx="4040455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141" y="2175272"/>
            <a:ext cx="4040455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14" y="1534716"/>
            <a:ext cx="4041646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14" y="2175272"/>
            <a:ext cx="4041646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D60C5-23CA-4841-B2CE-6098D205B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62197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E21617-B61E-481A-A068-F4E66395B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893898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F0639-4A1B-4C22-BF0C-946BC3CCA1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2968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41" y="272654"/>
            <a:ext cx="3008318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982" y="272653"/>
            <a:ext cx="511187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41" y="1434703"/>
            <a:ext cx="3008318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9" indent="0">
              <a:buNone/>
              <a:defRPr sz="750"/>
            </a:lvl3pPr>
            <a:lvl4pPr marL="1028563" indent="0">
              <a:buNone/>
              <a:defRPr sz="675"/>
            </a:lvl4pPr>
            <a:lvl5pPr marL="1371417" indent="0">
              <a:buNone/>
              <a:defRPr sz="675"/>
            </a:lvl5pPr>
            <a:lvl6pPr marL="1714271" indent="0">
              <a:buNone/>
              <a:defRPr sz="675"/>
            </a:lvl6pPr>
            <a:lvl7pPr marL="2057126" indent="0">
              <a:buNone/>
              <a:defRPr sz="675"/>
            </a:lvl7pPr>
            <a:lvl8pPr marL="2399980" indent="0">
              <a:buNone/>
              <a:defRPr sz="675"/>
            </a:lvl8pPr>
            <a:lvl9pPr marL="2742834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BB001-BB3A-4DE9-A151-2A5810FB7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46794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848" y="4800600"/>
            <a:ext cx="5485685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848" y="613172"/>
            <a:ext cx="5485685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9" indent="0">
              <a:buNone/>
              <a:defRPr sz="1800"/>
            </a:lvl3pPr>
            <a:lvl4pPr marL="1028563" indent="0">
              <a:buNone/>
              <a:defRPr sz="1500"/>
            </a:lvl4pPr>
            <a:lvl5pPr marL="1371417" indent="0">
              <a:buNone/>
              <a:defRPr sz="1500"/>
            </a:lvl5pPr>
            <a:lvl6pPr marL="1714271" indent="0">
              <a:buNone/>
              <a:defRPr sz="1500"/>
            </a:lvl6pPr>
            <a:lvl7pPr marL="2057126" indent="0">
              <a:buNone/>
              <a:defRPr sz="1500"/>
            </a:lvl7pPr>
            <a:lvl8pPr marL="2399980" indent="0">
              <a:buNone/>
              <a:defRPr sz="1500"/>
            </a:lvl8pPr>
            <a:lvl9pPr marL="2742834" indent="0">
              <a:buNone/>
              <a:defRPr sz="15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848" y="5367337"/>
            <a:ext cx="5485685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9" indent="0">
              <a:buNone/>
              <a:defRPr sz="750"/>
            </a:lvl3pPr>
            <a:lvl4pPr marL="1028563" indent="0">
              <a:buNone/>
              <a:defRPr sz="675"/>
            </a:lvl4pPr>
            <a:lvl5pPr marL="1371417" indent="0">
              <a:buNone/>
              <a:defRPr sz="675"/>
            </a:lvl5pPr>
            <a:lvl6pPr marL="1714271" indent="0">
              <a:buNone/>
              <a:defRPr sz="675"/>
            </a:lvl6pPr>
            <a:lvl7pPr marL="2057126" indent="0">
              <a:buNone/>
              <a:defRPr sz="675"/>
            </a:lvl7pPr>
            <a:lvl8pPr marL="2399980" indent="0">
              <a:buNone/>
              <a:defRPr sz="675"/>
            </a:lvl8pPr>
            <a:lvl9pPr marL="2742834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9331-7B80-4545-A75B-C2E3C2570B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743974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DCED0-7D9D-4DB9-8029-1A6F9C0024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27609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7347" y="-79772"/>
            <a:ext cx="2055941" cy="1113472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141" y="-79772"/>
            <a:ext cx="6055921" cy="1113472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5FDC4-068C-4384-B0DA-F71B0EEB4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477616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-79772"/>
            <a:ext cx="8226147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41" y="1600200"/>
            <a:ext cx="8226147" cy="945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141" y="6356748"/>
            <a:ext cx="2132132" cy="3631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nl-NL" sz="1350">
              <a:latin typeface="Arial" charset="0"/>
              <a:ea typeface="Microsoft YaHei" charset="-122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3793" y="6356748"/>
            <a:ext cx="2895223" cy="3643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nl-NL" sz="1350">
              <a:latin typeface="Arial" charset="0"/>
              <a:ea typeface="Microsoft YaHei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2347" y="6356747"/>
            <a:ext cx="2130941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fld id="{090B75A4-660C-4AA5-BA8E-0EF6FD00DA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35786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849">
          <a:solidFill>
            <a:srgbClr val="000000"/>
          </a:solidFill>
          <a:latin typeface="+mj-lt"/>
          <a:ea typeface="+mj-ea"/>
          <a:cs typeface="+mj-cs"/>
        </a:defRPr>
      </a:lvl1pPr>
      <a:lvl2pPr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1885699" indent="-171427"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228553" indent="-171427"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2571407" indent="-171427"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2914261" indent="-171427" algn="ctr" defTabSz="3369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849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257141" indent="-257141" algn="l" defTabSz="336902" rtl="0" eaLnBrk="0" fontAlgn="base" hangingPunct="0">
        <a:spcBef>
          <a:spcPts val="10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199">
          <a:solidFill>
            <a:srgbClr val="000000"/>
          </a:solidFill>
          <a:latin typeface="+mn-lt"/>
          <a:ea typeface="+mn-ea"/>
          <a:cs typeface="+mn-cs"/>
        </a:defRPr>
      </a:lvl1pPr>
      <a:lvl2pPr marL="557138" indent="-214284" algn="l" defTabSz="336902" rtl="0" eaLnBrk="0" fontAlgn="base" hangingPunct="0">
        <a:spcBef>
          <a:spcPts val="919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75">
          <a:solidFill>
            <a:srgbClr val="000000"/>
          </a:solidFill>
          <a:latin typeface="+mn-lt"/>
          <a:ea typeface="+mn-ea"/>
        </a:defRPr>
      </a:lvl2pPr>
      <a:lvl3pPr marL="857136" indent="-171427" algn="l" defTabSz="336902" rtl="0" eaLnBrk="0" fontAlgn="base" hangingPunct="0">
        <a:spcBef>
          <a:spcPts val="78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150">
          <a:solidFill>
            <a:srgbClr val="000000"/>
          </a:solidFill>
          <a:latin typeface="+mn-lt"/>
          <a:ea typeface="+mn-ea"/>
        </a:defRPr>
      </a:lvl3pPr>
      <a:lvl4pPr marL="1199990" indent="-171427" algn="l" defTabSz="336902" rtl="0" eaLnBrk="0" fontAlgn="base" hangingPunct="0">
        <a:spcBef>
          <a:spcPts val="656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25">
          <a:solidFill>
            <a:srgbClr val="000000"/>
          </a:solidFill>
          <a:latin typeface="+mn-lt"/>
          <a:ea typeface="+mn-ea"/>
        </a:defRPr>
      </a:lvl4pPr>
      <a:lvl5pPr marL="1542844" indent="-171427" algn="l" defTabSz="336902" rtl="0" eaLnBrk="0" fontAlgn="base" hangingPunct="0">
        <a:spcBef>
          <a:spcPts val="656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25">
          <a:solidFill>
            <a:srgbClr val="000000"/>
          </a:solidFill>
          <a:latin typeface="+mn-lt"/>
          <a:ea typeface="+mn-ea"/>
        </a:defRPr>
      </a:lvl5pPr>
      <a:lvl6pPr marL="1885699" indent="-171427" algn="l" defTabSz="336902" rtl="0" eaLnBrk="0" fontAlgn="base" hangingPunct="0">
        <a:spcBef>
          <a:spcPts val="656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25">
          <a:solidFill>
            <a:srgbClr val="000000"/>
          </a:solidFill>
          <a:latin typeface="+mn-lt"/>
          <a:ea typeface="+mn-ea"/>
        </a:defRPr>
      </a:lvl6pPr>
      <a:lvl7pPr marL="2228553" indent="-171427" algn="l" defTabSz="336902" rtl="0" eaLnBrk="0" fontAlgn="base" hangingPunct="0">
        <a:spcBef>
          <a:spcPts val="656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25">
          <a:solidFill>
            <a:srgbClr val="000000"/>
          </a:solidFill>
          <a:latin typeface="+mn-lt"/>
          <a:ea typeface="+mn-ea"/>
        </a:defRPr>
      </a:lvl7pPr>
      <a:lvl8pPr marL="2571407" indent="-171427" algn="l" defTabSz="336902" rtl="0" eaLnBrk="0" fontAlgn="base" hangingPunct="0">
        <a:spcBef>
          <a:spcPts val="656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25">
          <a:solidFill>
            <a:srgbClr val="000000"/>
          </a:solidFill>
          <a:latin typeface="+mn-lt"/>
          <a:ea typeface="+mn-ea"/>
        </a:defRPr>
      </a:lvl8pPr>
      <a:lvl9pPr marL="2914261" indent="-171427" algn="l" defTabSz="336902" rtl="0" eaLnBrk="0" fontAlgn="base" hangingPunct="0">
        <a:spcBef>
          <a:spcPts val="656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25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17" Type="http://schemas.openxmlformats.org/officeDocument/2006/relationships/image" Target="../media/image25.jpe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1.jpeg"/><Relationship Id="rId5" Type="http://schemas.openxmlformats.org/officeDocument/2006/relationships/image" Target="../media/image20.png"/><Relationship Id="rId15" Type="http://schemas.openxmlformats.org/officeDocument/2006/relationships/image" Target="../media/image6.png"/><Relationship Id="rId10" Type="http://schemas.openxmlformats.org/officeDocument/2006/relationships/image" Target="../media/image30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5.gi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facebook.com/photo.php?pid=4610124&amp;id=597944038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facebook.com/photo.php?pid=4610125&amp;id=597944038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facebook.com/photo.php?pid=4610102&amp;id=597944038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0" y="76637"/>
            <a:ext cx="9142810" cy="224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491" tIns="35095" rIns="67491" bIns="3509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4049" i="1" dirty="0">
                <a:solidFill>
                  <a:srgbClr val="C00000"/>
                </a:solidFill>
                <a:latin typeface="Cambria" panose="02040503050406030204" pitchFamily="18" charset="0"/>
              </a:rPr>
              <a:t>Jak w atrakcyjny sposób </a:t>
            </a:r>
            <a:r>
              <a:rPr lang="pl-PL" altLang="en-US" sz="4049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na</a:t>
            </a:r>
            <a:r>
              <a:rPr lang="pl-PL" altLang="en-US" sz="4049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uczyć się  </a:t>
            </a:r>
            <a:r>
              <a:rPr lang="pl-PL" altLang="en-US" sz="4049" i="1" dirty="0">
                <a:solidFill>
                  <a:srgbClr val="C00000"/>
                </a:solidFill>
                <a:latin typeface="Cambria" panose="02040503050406030204" pitchFamily="18" charset="0"/>
              </a:rPr>
              <a:t>prowadzenia rozmowy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en-US" sz="3000" i="1" dirty="0">
                <a:solidFill>
                  <a:srgbClr val="C00000"/>
                </a:solidFill>
                <a:latin typeface="Cambria" panose="02040503050406030204" pitchFamily="18" charset="0"/>
              </a:rPr>
              <a:t>Ćwiczenia z wykorzystaniem zdjęć</a:t>
            </a:r>
          </a:p>
          <a:p>
            <a:pPr algn="ctr" eaLnBrk="1" hangingPunct="1">
              <a:buClrTx/>
              <a:buFontTx/>
              <a:buNone/>
            </a:pPr>
            <a:endParaRPr lang="pl-PL" altLang="en-US" sz="3000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285" y="1715914"/>
            <a:ext cx="2416655" cy="241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2" y="2202816"/>
            <a:ext cx="2895223" cy="28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75" y="3434953"/>
            <a:ext cx="3179745" cy="257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799" y="3240906"/>
            <a:ext cx="3386887" cy="277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8" y="4017092"/>
            <a:ext cx="2849985" cy="190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-396427" y="1484963"/>
            <a:ext cx="8076149" cy="48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491" tIns="35095" rIns="67491" bIns="3509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en-US" sz="270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282826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38100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9436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45495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67593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4" y="4572000"/>
            <a:ext cx="2078916" cy="2133785"/>
          </a:xfrm>
          <a:prstGeom prst="rect">
            <a:avLst/>
          </a:prstGeom>
        </p:spPr>
      </p:pic>
      <p:pic>
        <p:nvPicPr>
          <p:cNvPr id="18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091362" y="45593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horse_PNG2549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456" y="228600"/>
            <a:ext cx="901412" cy="1098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0/Soccerball_mask_transparent_background.svg/191px-Soccerball_mask_transparent_background.svg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11" y="228600"/>
            <a:ext cx="848088" cy="856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c468.4shared.com/img/EwH04ibj/s7/12a0f677688/crayon_blue_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30">
            <a:off x="5216914" y="2892616"/>
            <a:ext cx="1063141" cy="364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mediateentourage.com/ie/wp-content/uploads/2011/04/Old+Lady+with+a+Purse+by+Immediate+Entourage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0079" y="2624706"/>
            <a:ext cx="626752" cy="676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olidaybarbie2014.com/wp-content/uploads/2014/06/HB-2014-transparent-large-full-doll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85" y="4876800"/>
            <a:ext cx="1169115" cy="744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80" y="4838700"/>
            <a:ext cx="960667" cy="960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0151" y="187910"/>
            <a:ext cx="38145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prstClr val="white"/>
                </a:solidFill>
                <a:latin typeface="Cambria" panose="02040503050406030204" pitchFamily="18" charset="0"/>
              </a:rPr>
              <a:t>Jeśli rozmawiasz wyłącznie o własnych zainteresowaniach, to nie jest to w porządku,  ani nie jest uprzejme.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01945" y="1295400"/>
            <a:ext cx="3451455" cy="3346590"/>
            <a:chOff x="9798769" y="789991"/>
            <a:chExt cx="4450631" cy="4315409"/>
          </a:xfrm>
        </p:grpSpPr>
        <p:sp>
          <p:nvSpPr>
            <p:cNvPr id="28" name="Oval Callout 27"/>
            <p:cNvSpPr/>
            <p:nvPr/>
          </p:nvSpPr>
          <p:spPr>
            <a:xfrm>
              <a:off x="9798769" y="789991"/>
              <a:ext cx="4450631" cy="4315409"/>
            </a:xfrm>
            <a:prstGeom prst="wedgeEllipseCallout">
              <a:avLst>
                <a:gd name="adj1" fmla="val -45904"/>
                <a:gd name="adj2" fmla="val 72289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468624" y="1447800"/>
              <a:ext cx="3628376" cy="2968396"/>
              <a:chOff x="609600" y="3429000"/>
              <a:chExt cx="2757815" cy="2057400"/>
            </a:xfrm>
          </p:grpSpPr>
          <p:pic>
            <p:nvPicPr>
              <p:cNvPr id="36" name="Picture 4" descr="http://cdn3-www.craveonline.com/assets/uploads/gallery/top-10-best-video-game-controller-of-all-time/gamecube_controller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0311">
                <a:off x="630364" y="3858751"/>
                <a:ext cx="1234325" cy="960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0" descr="https://d3ui957tjb5bqd.cloudfront.net/images/screenshots/products/18/183/183773/lego_brick-o.jpg?1410616515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09600" y="4806072"/>
                <a:ext cx="987574" cy="680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4" descr="http://pngimg.com/upload/laptop_PNG5910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87046">
                <a:off x="1629542" y="4863197"/>
                <a:ext cx="826570" cy="602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6" descr="http://news.doddleme.com/wp-content/uploads/2013/05/tv-noise-static1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411261" y="4066031"/>
                <a:ext cx="956154" cy="780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http://www.cliparthut.com/clip-arts/149/minecraft-steve-149149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3429000"/>
                <a:ext cx="721568" cy="959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-609600" y="2996831"/>
            <a:ext cx="5050875" cy="3937369"/>
            <a:chOff x="-533400" y="2996831"/>
            <a:chExt cx="5050875" cy="3937369"/>
          </a:xfrm>
        </p:grpSpPr>
        <p:pic>
          <p:nvPicPr>
            <p:cNvPr id="42" name="Picture 41" descr="http://www.clker.com/cliparts/m/J/G/p/l/p/brain-blank-hi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33400" y="2996831"/>
              <a:ext cx="5050875" cy="39373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715076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648200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726846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528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Footer Placeholder 27"/>
          <p:cNvSpPr>
            <a:spLocks noGrp="1"/>
          </p:cNvSpPr>
          <p:nvPr/>
        </p:nvSpPr>
        <p:spPr>
          <a:xfrm>
            <a:off x="43815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683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0" y="0"/>
            <a:ext cx="5410200" cy="6705785"/>
            <a:chOff x="3810000" y="0"/>
            <a:chExt cx="5410200" cy="6705785"/>
          </a:xfrm>
        </p:grpSpPr>
        <p:pic>
          <p:nvPicPr>
            <p:cNvPr id="12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38100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9436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45495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67593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284" y="4572000"/>
              <a:ext cx="2078916" cy="2133785"/>
            </a:xfrm>
            <a:prstGeom prst="rect">
              <a:avLst/>
            </a:prstGeom>
          </p:spPr>
        </p:pic>
        <p:pic>
          <p:nvPicPr>
            <p:cNvPr id="18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091362" y="45593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60456" y="228600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311" y="228600"/>
              <a:ext cx="848088" cy="85696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5216914" y="2892616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10079" y="2624706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65085" y="4876800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980" y="483870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160150" y="-40184"/>
            <a:ext cx="353375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dirty="0">
                <a:solidFill>
                  <a:prstClr val="white"/>
                </a:solidFill>
                <a:latin typeface="Cambria" panose="02040503050406030204" pitchFamily="18" charset="0"/>
              </a:rPr>
              <a:t>Nie chcesz przecież, aby ludzie czuli się tak, jakbyś  „usuwał” z ich głów to, o czym lubią myśleć.</a:t>
            </a:r>
          </a:p>
        </p:txBody>
      </p:sp>
      <p:pic>
        <p:nvPicPr>
          <p:cNvPr id="10242" name="Picture 2" descr="http://www.daveiw.co.uk/wp/wp-content/uploads/2014/10/78104505_deletekey2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980"/>
          <a:stretch/>
        </p:blipFill>
        <p:spPr bwMode="auto">
          <a:xfrm>
            <a:off x="-40039" y="3949056"/>
            <a:ext cx="4002439" cy="298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38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6199" y="152400"/>
            <a:ext cx="2362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dirty="0">
                <a:solidFill>
                  <a:prstClr val="white"/>
                </a:solidFill>
                <a:latin typeface="Cambria" panose="02040503050406030204" pitchFamily="18" charset="0"/>
              </a:rPr>
              <a:t>Teraz będziemy się uczyć,  jak  uważnie obserwować to, co inni ludzie lubią.</a:t>
            </a:r>
          </a:p>
        </p:txBody>
      </p:sp>
      <p:pic>
        <p:nvPicPr>
          <p:cNvPr id="2050" name="Picture 2" descr="http://www.clker.com/cliparts/m/J/G/p/l/p/brain-blank-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4" y="876021"/>
            <a:ext cx="5131075" cy="6951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2201" y="1524000"/>
            <a:ext cx="3095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dirty="0">
                <a:solidFill>
                  <a:srgbClr val="C00000"/>
                </a:solidFill>
                <a:latin typeface="Cambria" panose="02040503050406030204" pitchFamily="18" charset="0"/>
              </a:rPr>
              <a:t>...jak rozpoznać, co inni lubią...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6455588" y="805843"/>
            <a:ext cx="2688412" cy="3426947"/>
          </a:xfrm>
          <a:prstGeom prst="wedgeEllipseCallout">
            <a:avLst>
              <a:gd name="adj1" fmla="val -44267"/>
              <a:gd name="adj2" fmla="val 61205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61594" y="1320582"/>
            <a:ext cx="167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...i jak o tym rozmawiać. 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Footer Placeholder 27"/>
          <p:cNvSpPr>
            <a:spLocks noGrp="1"/>
          </p:cNvSpPr>
          <p:nvPr/>
        </p:nvSpPr>
        <p:spPr>
          <a:xfrm>
            <a:off x="51435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4249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-76200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prstClr val="white"/>
                </a:solidFill>
                <a:latin typeface="Cambria" panose="02040503050406030204" pitchFamily="18" charset="0"/>
              </a:rPr>
              <a:t>Jak to zrobić : KROK PIERWSZY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7528" y="914400"/>
            <a:ext cx="2746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  <a:latin typeface="Cambria" panose="02040503050406030204" pitchFamily="18" charset="0"/>
              </a:rPr>
              <a:t>Wyobraź sobie, że wypełniające Twoją głowę myśli dotyczące zainteresowań i ulubionych tematów kurczą się na  moment i stają się coraz mniejsze. </a:t>
            </a:r>
            <a:endParaRPr lang="en-US" sz="28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Picture 2" descr="http://www.clker.com/cliparts/m/J/G/p/l/p/brain-blank-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4" y="876021"/>
            <a:ext cx="5131075" cy="6951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750644" y="1143000"/>
            <a:ext cx="2603814" cy="21301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Footer Placeholder 27"/>
          <p:cNvSpPr>
            <a:spLocks noGrp="1"/>
          </p:cNvSpPr>
          <p:nvPr/>
        </p:nvSpPr>
        <p:spPr>
          <a:xfrm>
            <a:off x="53721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7696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" y="-76200"/>
            <a:ext cx="91528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500" dirty="0">
                <a:solidFill>
                  <a:prstClr val="white"/>
                </a:solidFill>
                <a:latin typeface="Cambria" panose="02040503050406030204" pitchFamily="18" charset="0"/>
              </a:rPr>
              <a:t>Jak to zrobić : KROK DRUGI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6406" y="990600"/>
            <a:ext cx="1676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…and talking about these things.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21401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dirty="0">
                <a:solidFill>
                  <a:srgbClr val="FFFF00"/>
                </a:solidFill>
                <a:latin typeface="Cambria" panose="02040503050406030204" pitchFamily="18" charset="0"/>
              </a:rPr>
              <a:t> Popatrz teraz,  co inna osoba robi i czym  się zajmuje. </a:t>
            </a:r>
          </a:p>
        </p:txBody>
      </p:sp>
      <p:pic>
        <p:nvPicPr>
          <p:cNvPr id="25" name="Picture 2" descr="http://www.clker.com/cliparts/m/J/G/p/l/p/brain-blank-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4" y="876021"/>
            <a:ext cx="5131075" cy="6951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172200" y="2057400"/>
            <a:ext cx="2078271" cy="1695410"/>
            <a:chOff x="-3962400" y="1905000"/>
            <a:chExt cx="2078271" cy="1695410"/>
          </a:xfrm>
        </p:grpSpPr>
        <p:grpSp>
          <p:nvGrpSpPr>
            <p:cNvPr id="20" name="Group 19"/>
            <p:cNvGrpSpPr/>
            <p:nvPr/>
          </p:nvGrpSpPr>
          <p:grpSpPr>
            <a:xfrm>
              <a:off x="-3962400" y="1905000"/>
              <a:ext cx="1981200" cy="992368"/>
              <a:chOff x="-3962400" y="1905000"/>
              <a:chExt cx="1981200" cy="992368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rot="2310207">
              <a:off x="-3865329" y="2608042"/>
              <a:ext cx="1981200" cy="992368"/>
              <a:chOff x="-3962400" y="1905000"/>
              <a:chExt cx="1981200" cy="992368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Footer Placeholder 27"/>
          <p:cNvSpPr>
            <a:spLocks noGrp="1"/>
          </p:cNvSpPr>
          <p:nvPr/>
        </p:nvSpPr>
        <p:spPr>
          <a:xfrm>
            <a:off x="52197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3368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5733" y="-16449"/>
            <a:ext cx="777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prstClr val="white"/>
                </a:solidFill>
                <a:latin typeface="Cambria" panose="02040503050406030204" pitchFamily="18" charset="0"/>
              </a:rPr>
              <a:t>Jak to zrobić:  KROK TRZECI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77" y="2682816"/>
            <a:ext cx="2322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FFFF00"/>
                </a:solidFill>
                <a:latin typeface="Cambria" panose="02040503050406030204" pitchFamily="18" charset="0"/>
              </a:rPr>
              <a:t>Postaraj się porozmawiać jedynie o  rzeczach, które  ta  osoba lubi. </a:t>
            </a:r>
          </a:p>
        </p:txBody>
      </p:sp>
      <p:pic>
        <p:nvPicPr>
          <p:cNvPr id="13" name="Picture 2" descr="http://www.clker.com/cliparts/m/J/G/p/l/p/brain-blank-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4" y="876021"/>
            <a:ext cx="5131075" cy="6951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49642" y="156512"/>
            <a:ext cx="2688412" cy="3840720"/>
            <a:chOff x="6342880" y="398364"/>
            <a:chExt cx="2688412" cy="3840720"/>
          </a:xfrm>
        </p:grpSpPr>
        <p:sp>
          <p:nvSpPr>
            <p:cNvPr id="31" name="Oval Callout 30"/>
            <p:cNvSpPr/>
            <p:nvPr/>
          </p:nvSpPr>
          <p:spPr>
            <a:xfrm>
              <a:off x="6342880" y="398364"/>
              <a:ext cx="2688412" cy="3840720"/>
            </a:xfrm>
            <a:prstGeom prst="wedgeEllipseCallout">
              <a:avLst>
                <a:gd name="adj1" fmla="val -44267"/>
                <a:gd name="adj2" fmla="val 61205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283" y="2744352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7179" y="2586082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6803563" y="2092562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862" y="18048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91281" y="548545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43189" y="7880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21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661975" y="1428560"/>
            <a:ext cx="1904635" cy="1827987"/>
            <a:chOff x="9762688" y="617479"/>
            <a:chExt cx="2734112" cy="2691078"/>
          </a:xfrm>
        </p:grpSpPr>
        <p:pic>
          <p:nvPicPr>
            <p:cNvPr id="33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245" y="234789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62688" y="1473825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10796996" y="2050577"/>
              <a:ext cx="1063142" cy="5813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1721" y="19572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72563" y="617479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870048" y="9404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Footer Placeholder 27"/>
          <p:cNvSpPr>
            <a:spLocks noGrp="1"/>
          </p:cNvSpPr>
          <p:nvPr/>
        </p:nvSpPr>
        <p:spPr>
          <a:xfrm>
            <a:off x="50673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24467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-2.96296E-6 L -0.12691 -0.0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0" y="447"/>
            <a:ext cx="9227333" cy="6857107"/>
          </a:xfrm>
          <a:prstGeom prst="rect">
            <a:avLst/>
          </a:prstGeom>
          <a:solidFill>
            <a:srgbClr val="4F81BD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709"/>
            <a:endParaRPr lang="nl-NL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5638065" y="-76200"/>
            <a:ext cx="3428554" cy="58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491" tIns="35095" rIns="67491" bIns="3509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defTabSz="685709"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sz="2900" kern="0" dirty="0">
                <a:solidFill>
                  <a:srgbClr val="FFFFFF"/>
                </a:solidFill>
                <a:latin typeface="Cambria" panose="02040503050406030204" pitchFamily="18" charset="0"/>
              </a:rPr>
              <a:t>Obok znajdują się  przykłady zwrotów, których możesz użyć podczas prowadzenia rozmowy. </a:t>
            </a:r>
          </a:p>
          <a:p>
            <a:pPr algn="r" defTabSz="685709"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endParaRPr lang="pl-PL" altLang="en-US" sz="2900" kern="0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algn="r" defTabSz="685709"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sz="2900" kern="0" dirty="0">
                <a:solidFill>
                  <a:srgbClr val="FFFFFF"/>
                </a:solidFill>
                <a:latin typeface="Cambria" panose="02040503050406030204" pitchFamily="18" charset="0"/>
              </a:rPr>
              <a:t>W razie potrzeby, twój nauczyciel może udostępnić ci całą kartę z przykładowymi zdaniami.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3505934" y="6698031"/>
            <a:ext cx="2095227" cy="15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518" tIns="45624" rIns="91518" bIns="45624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685709"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en-US" altLang="en-US" sz="750" kern="0">
                <a:solidFill>
                  <a:srgbClr val="BFBFBF"/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" y="346874"/>
            <a:ext cx="4392834" cy="587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9598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://1.bp.blogspot.com/_2kjisMm3M9Y/R1DgaSEF-UI/AAAAAAAACEs/6hMxsZRvLoE/s400/VV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038158"/>
            <a:ext cx="5847226" cy="481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000" y="1219200"/>
              <a:ext cx="2057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Coś </a:t>
              </a:r>
              <a:r>
                <a:rPr lang="en-US" sz="2200" b="1" dirty="0" err="1"/>
                <a:t>fajnego</a:t>
              </a:r>
              <a:r>
                <a:rPr lang="en-US" sz="2200" b="1" dirty="0"/>
                <a:t>, co </a:t>
              </a:r>
              <a:r>
                <a:rPr lang="en-US" sz="2200" b="1" dirty="0" err="1"/>
                <a:t>widzisz</a:t>
              </a:r>
              <a:r>
                <a:rPr lang="en-US" sz="2200" b="1" dirty="0"/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/>
                <a:t>Pytanie, które możesz zadać na temat tego, co widzisz.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61846" y="2438400"/>
            <a:ext cx="2438399" cy="1676400"/>
            <a:chOff x="10020300" y="3670300"/>
            <a:chExt cx="2438399" cy="1676400"/>
          </a:xfrm>
        </p:grpSpPr>
        <p:sp>
          <p:nvSpPr>
            <p:cNvPr id="5" name="Oval Callout 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87000" y="3921204"/>
              <a:ext cx="19811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dirty="0"/>
                <a:t>Wygląda na to, że lubisz batmana.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14246" y="3733800"/>
            <a:ext cx="2438399" cy="1676400"/>
            <a:chOff x="10020300" y="3670300"/>
            <a:chExt cx="2438399" cy="1676400"/>
          </a:xfrm>
        </p:grpSpPr>
        <p:sp>
          <p:nvSpPr>
            <p:cNvPr id="16" name="Oval Callout 15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87000" y="4203700"/>
              <a:ext cx="1981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Super T-shirt.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53200" y="4876800"/>
            <a:ext cx="2438399" cy="1676400"/>
            <a:chOff x="10020300" y="3670300"/>
            <a:chExt cx="2438399" cy="1676400"/>
          </a:xfrm>
        </p:grpSpPr>
        <p:sp>
          <p:nvSpPr>
            <p:cNvPr id="25" name="Oval Callout 2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87000" y="4203700"/>
              <a:ext cx="1981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 </a:t>
              </a:r>
              <a:r>
                <a:rPr lang="en-US" sz="2200" dirty="0" err="1"/>
                <a:t>Skąd</a:t>
              </a:r>
              <a:r>
                <a:rPr lang="en-US" sz="2200" dirty="0"/>
                <a:t> go </a:t>
              </a:r>
              <a:r>
                <a:rPr lang="en-US" sz="2200" dirty="0" err="1"/>
                <a:t>masz</a:t>
              </a:r>
              <a:r>
                <a:rPr lang="en-US" sz="2200" dirty="0"/>
                <a:t> 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83826" y="0"/>
            <a:ext cx="3998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dirty="0">
                <a:solidFill>
                  <a:srgbClr val="FF0000"/>
                </a:solidFill>
                <a:latin typeface="Cambria" panose="02040503050406030204" pitchFamily="18" charset="0"/>
              </a:rPr>
              <a:t>Przykład:</a:t>
            </a:r>
          </a:p>
          <a:p>
            <a:pPr algn="ctr"/>
            <a:r>
              <a:rPr lang="pl-PL" sz="1600" dirty="0">
                <a:solidFill>
                  <a:srgbClr val="FF0000"/>
                </a:solidFill>
                <a:latin typeface="Cambria" panose="02040503050406030204" pitchFamily="18" charset="0"/>
              </a:rPr>
              <a:t>(  klikaj a pojawiać się będą kolejne  teksty )</a:t>
            </a:r>
          </a:p>
        </p:txBody>
      </p:sp>
      <p:sp>
        <p:nvSpPr>
          <p:cNvPr id="21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5758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farm3.static.flickr.com/2456/3740230966_4d4f2c3e3d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2" y="1600200"/>
            <a:ext cx="5829560" cy="377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Coś </a:t>
              </a:r>
              <a:r>
                <a:rPr lang="en-US" sz="2200" b="1" dirty="0" err="1"/>
                <a:t>fajnego</a:t>
              </a:r>
              <a:r>
                <a:rPr lang="en-US" sz="2200" b="1" dirty="0"/>
                <a:t>, co </a:t>
              </a:r>
              <a:r>
                <a:rPr lang="en-US" sz="2200" b="1" dirty="0" err="1"/>
                <a:t>widzisz</a:t>
              </a:r>
              <a:endParaRPr lang="en-US" sz="22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/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4890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4" descr="ball.jpg image by dezb9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715000" cy="571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40387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78562" y="76200"/>
            <a:ext cx="29464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dirty="0">
                <a:solidFill>
                  <a:schemeClr val="bg1"/>
                </a:solidFill>
                <a:latin typeface="Cambria" panose="02040503050406030204" pitchFamily="18" charset="0"/>
              </a:rPr>
              <a:t>Ludzie lubią rozmawiać o  rzeczach, które ich interesują.</a:t>
            </a:r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6626" y="304800"/>
            <a:ext cx="8504226" cy="66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539330" y="794733"/>
            <a:ext cx="1829803" cy="1476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30" y="935690"/>
            <a:ext cx="1282168" cy="1768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382" y="2242056"/>
            <a:ext cx="1464013" cy="1045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748754" y="2837856"/>
            <a:ext cx="1984056" cy="1498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234" y="1935126"/>
            <a:ext cx="1597766" cy="1352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37248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media5.dropshots.com/photos/149015/20080507/b_1844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6183992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Coś </a:t>
              </a:r>
              <a:r>
                <a:rPr lang="en-US" sz="2200" b="1" dirty="0" err="1"/>
                <a:t>fajnego</a:t>
              </a:r>
              <a:r>
                <a:rPr lang="en-US" sz="2200" b="1" dirty="0"/>
                <a:t>, co </a:t>
              </a:r>
              <a:r>
                <a:rPr lang="en-US" sz="2200" b="1" dirty="0" err="1"/>
                <a:t>widzisz</a:t>
              </a:r>
              <a:endParaRPr lang="en-US" sz="22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/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7087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36" descr="http://media.nscdn.com/uploads/cache/images/1280281424-892004-600x902-1280280795IMGP67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24" y="830037"/>
            <a:ext cx="4745576" cy="58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9486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pic>
        <p:nvPicPr>
          <p:cNvPr id="11" name="Picture 12" descr="http://sphotos.ak.fbcdn.net/hphotos-ak-ash2/hs016.ash2/34145_402870654038_597944038_4610123_3541774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2" y="974784"/>
            <a:ext cx="3755916" cy="562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2899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tacysbigpicture.typepad.com/.a/6a00d8341cf8e053ef011279190b3d28a4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5150"/>
            <a:ext cx="6426506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9697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hotos23.flickr.com/28734161_1f6df71bb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44" y="1675150"/>
            <a:ext cx="6235263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4783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6" descr="June_9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627017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6019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96" y="1258550"/>
            <a:ext cx="6139204" cy="45602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68889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40" y="838200"/>
            <a:ext cx="6742760" cy="57002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90800" y="1143000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5348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pinksugarbakery.com/zencart/images/link-bracelet-on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578403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5414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media.masslive.com/entertainment/photo/unlisted-ring-2jpg-ac8127ce66798200_large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60120"/>
            <a:ext cx="6515100" cy="521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40562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5107008" y="1960619"/>
            <a:ext cx="2515653" cy="1832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-84281"/>
            <a:ext cx="35418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900" dirty="0">
                <a:solidFill>
                  <a:schemeClr val="bg1"/>
                </a:solidFill>
                <a:latin typeface="Cambria" panose="02040503050406030204" pitchFamily="18" charset="0"/>
              </a:rPr>
              <a:t>Ludzie lubią rozmawiać o  rzeczach, które ich interesują.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4400" y="5898094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chemeClr val="bg1"/>
                </a:solidFill>
                <a:latin typeface="Cambria" panose="02040503050406030204" pitchFamily="18" charset="0"/>
              </a:rPr>
              <a:t>O których z przedstawionych  rzeczy lubisz rozmawiać ?</a:t>
            </a:r>
          </a:p>
        </p:txBody>
      </p:sp>
      <p:pic>
        <p:nvPicPr>
          <p:cNvPr id="17" name="Picture 16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037490" y="3604660"/>
            <a:ext cx="1914293" cy="139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98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10" descr="http://3.bp.blogspot.com/_V7lJdZi_T9A/S7lR7T1SPGI/AAAAAAAASHg/Sbgdyumh_xI/s1600/Daneen+Baird+in+Kate+Spade+Leisl+Eyeglass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8500"/>
            <a:ext cx="7661488" cy="247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2876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t2.gstatic.com/images?q=tbn:otyq1QpFHNEfnM:http://img99.imageshack.us/img99/9905/rallytimerbb2.jpg&amp;t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" y="1765300"/>
            <a:ext cx="5357636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6077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19" descr="C:\Users\Joel\AppData\Local\Microsoft\Windows\Temporary Internet Files\Content.IE5\PCI1B307\MP900422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5626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435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C:\Users\Joel\AppData\Local\Microsoft\Windows\Temporary Internet Files\Content.IE5\PCI1B307\MP900430488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130300"/>
            <a:ext cx="5207000" cy="520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98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images.precentral.net/sites/precentral.net/files/articleimages/sperr09/webos-iphone/webos-iphone09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35541"/>
            <a:ext cx="6324600" cy="491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6595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4" descr="C:\Users\Joel\Documents\1 Joel's saved instructional content 1-31-10\Gretchen's pictures second batch\Gretchen social skills photos\DSC_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648829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3424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4" descr="http://www.jenius.com.au/images_2010/jenius_tasteofsydney2010_cutou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46" y="533400"/>
            <a:ext cx="5365014" cy="594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2652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2" name="Picture 2" descr="C:\Users\Joel\AppData\Local\Microsoft\Windows\Temporary Internet Files\Content.IE5\63ZF1NLG\MP900289485[1].jpg"/>
          <p:cNvPicPr>
            <a:picLocks noChangeAspect="1" noChangeArrowheads="1"/>
          </p:cNvPicPr>
          <p:nvPr/>
        </p:nvPicPr>
        <p:blipFill>
          <a:blip r:embed="rId2" cstate="email">
            <a:lum brigh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6" y="762000"/>
            <a:ext cx="563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24600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C:\Users\Joel\AppData\Local\Microsoft\Windows\Temporary Internet Files\Content.IE5\SEKQHPXE\MP90034150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22889"/>
            <a:ext cx="5562600" cy="576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0607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7" descr="C:\Users\Joel\AppData\Local\Microsoft\Windows\Temporary Internet Files\Content.IE5\FPCLZE64\MP9003090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882" y="1383901"/>
            <a:ext cx="6557225" cy="433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1841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04" y="4026992"/>
            <a:ext cx="1412535" cy="973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1" y="1949138"/>
            <a:ext cx="2463799" cy="1697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27"/>
          <p:cNvSpPr>
            <a:spLocks noGrp="1"/>
          </p:cNvSpPr>
          <p:nvPr/>
        </p:nvSpPr>
        <p:spPr>
          <a:xfrm>
            <a:off x="52197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1676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:\Users\Joel\AppData\Local\Microsoft\Windows\Temporary Internet Files\Content.IE5\SEKQHPXE\MP900422774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330696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9115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10" descr="C:\Users\Joel\AppData\Local\Microsoft\Windows\Temporary Internet Files\Content.IE5\9LWYWILP\MP900049596[1]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76" y="1296650"/>
            <a:ext cx="6019800" cy="503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7612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brian-walnuts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399"/>
            <a:ext cx="5562600" cy="554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0911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pic>
        <p:nvPicPr>
          <p:cNvPr id="11" name="Picture 4" descr="C:\Users\Joel\AppData\Local\Microsoft\Windows\Temporary Internet Files\Content.IE5\CGAFMZBG\MP90040937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6" y="1189632"/>
            <a:ext cx="4344516" cy="524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81724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10" descr="http://miaroseworld.files.wordpress.com/2009/10/smil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648081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25539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2" name="Picture 11" descr="C:\Users\Joel\AppData\Local\Microsoft\Windows\Temporary Internet Files\Content.IE5\PCI1B307\MP900400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1" y="1409700"/>
            <a:ext cx="60007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0623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4" descr="http://sphotos.ak.fbcdn.net/hphotos-ak-snc4/hs141.snc4/36426_402870659038_597944038_4610124_482215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4500"/>
            <a:ext cx="628129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94844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3" descr="C:\Users\Joel\AppData\Local\Microsoft\Windows\Temporary Internet Files\Content.IE5\9LWYWILP\MP90043949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449050"/>
            <a:ext cx="6049256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6285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marconigraph.com/vce/lego/legot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69" y="2133600"/>
            <a:ext cx="781769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42104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pic>
        <p:nvPicPr>
          <p:cNvPr id="11" name="Picture 2" descr="C:\Users\Joel\AppData\Local\Microsoft\Windows\Temporary Internet Files\Content.IE5\FPCLZE64\MP90026289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4" y="1143000"/>
            <a:ext cx="4713776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7807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053824" y="3735603"/>
            <a:ext cx="1765464" cy="1373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5171841" y="1727899"/>
            <a:ext cx="2527680" cy="1967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27"/>
          <p:cNvSpPr>
            <a:spLocks noGrp="1"/>
          </p:cNvSpPr>
          <p:nvPr/>
        </p:nvSpPr>
        <p:spPr>
          <a:xfrm>
            <a:off x="51435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32932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tavazza.myweb.uga.edu/foto2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74" r="10269"/>
          <a:stretch>
            <a:fillRect/>
          </a:stretch>
        </p:blipFill>
        <p:spPr bwMode="auto">
          <a:xfrm>
            <a:off x="512462" y="1560850"/>
            <a:ext cx="598902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421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farm3.static.flickr.com/2225/2063804825_284b3a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" y="952225"/>
            <a:ext cx="4986614" cy="546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674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sphotos.ak.fbcdn.net/hphotos-ak-snc4/hs097.snc4/36235_402870459038_597944038_4610101_4572568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91412"/>
            <a:ext cx="4375374" cy="513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2781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pic>
        <p:nvPicPr>
          <p:cNvPr id="11" name="Picture 2" descr="http://media-cdn.tripadvisor.com/media/photo-s/01/1b/60/ab/my-daughter-holding-maev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9" y="885961"/>
            <a:ext cx="4269782" cy="554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256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www.bbc.qld.edu.au/assets/files/co_curricular_activities.robotics_club/robotics2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23" y="1384300"/>
            <a:ext cx="5419514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8505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7522" y="2451863"/>
            <a:ext cx="6309907" cy="29202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6567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4" descr="leptrap.jpg image by jme924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6318998" cy="441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3023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pic>
        <p:nvPicPr>
          <p:cNvPr id="11" name="Picture 2" descr="http://www.alaffia.com/blog/wp-content/uploads/2009/08/seeking-shade-edmonds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" y="685800"/>
            <a:ext cx="4191000" cy="55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9085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pic>
        <p:nvPicPr>
          <p:cNvPr id="11" name="Picture 2" descr="http://www.helencheng.net/photos/2006-12-23-christmas/IMG_163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296650"/>
            <a:ext cx="4386262" cy="467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41530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activerain.com/image_store/uploads/2/1/6/3/3/ar126445586833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71" y="1006866"/>
            <a:ext cx="5328038" cy="530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831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82" y="3569806"/>
            <a:ext cx="1237084" cy="1645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711346"/>
            <a:ext cx="1752600" cy="2331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23804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rachealfarms.com/images/SilenceBlueOA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" y="838200"/>
            <a:ext cx="4690053" cy="531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5657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pic>
        <p:nvPicPr>
          <p:cNvPr id="11" name="Picture 11" descr="C:\Users\Joel\AppData\Local\Microsoft\Windows\Temporary Internet Files\Content.IE5\CGAFMZBG\MP90043846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2" y="762000"/>
            <a:ext cx="4495800" cy="567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791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3" descr="C:\Users\Joel\AppData\Local\Microsoft\Windows\Temporary Internet Files\Content.IE5\PCI1B307\MP90030895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" y="457200"/>
            <a:ext cx="5168900" cy="580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0126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C:\Users\Joel\AppData\Local\Microsoft\Windows\Temporary Internet Files\Content.IE5\CGAFMZBG\MP90017881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649885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8069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C:\Users\Joel\AppData\Local\Microsoft\Windows\Temporary Internet Files\Content.IE5\63ZF1NLG\MP9003089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5973467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4951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www.elizabethguy.com/first%20bike%20r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6203219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8473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3" descr="C:\Users\Joel\AppData\Local\Microsoft\Windows\Temporary Internet Files\Content.IE5\FPCLZE64\MP90044427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6438629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8693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3" descr="C:\Users\Joel\AppData\Local\Microsoft\Windows\Temporary Internet Files\Content.IE5\SEKQHPXE\MP90044103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6281506" cy="419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9988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C:\Users\Joel\AppData\Local\Microsoft\Windows\Temporary Internet Files\Content.IE5\PCI1B307\MP90044092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6" y="1442013"/>
            <a:ext cx="4958428" cy="490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22620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4" descr="http://blog.makezine.com/upload/2008/07/fashioning_technology/ePuppets07140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65" y="1072241"/>
            <a:ext cx="4598506" cy="503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4026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588" y="3684521"/>
            <a:ext cx="1634566" cy="1334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1905001"/>
            <a:ext cx="2379919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27"/>
          <p:cNvSpPr>
            <a:spLocks noGrp="1"/>
          </p:cNvSpPr>
          <p:nvPr/>
        </p:nvSpPr>
        <p:spPr>
          <a:xfrm>
            <a:off x="48387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9899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girlscoutsrv.files.wordpress.com/2009/06/goldaward_lauren.jpg?w=350&amp;h=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599"/>
            <a:ext cx="5410200" cy="534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5139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girottifamily.typepad.com/.a/6a00d83451c80d69e20120a57262e2970c-5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6299199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7600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www.galchenko.com/oldsite/pictures/Olga_in_Agoura/January_2006/Beth_did_my_hair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638800" cy="509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8615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image48.webshots.com/48/3/16/81/2459316810084580827WzVoov_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495800" cy="569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40394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lh6.ggpht.com/_q891iG4n0hE/RniZqQgkdYI/AAAAAAAAB2c/mEJ8KwL_hBA/s576/IMG_1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6188563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12892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2" name="Picture 11" descr="http://media-cdn.tripadvisor.com/media/photo-s/01/12/4b/4f/son-holding-a-snake-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" y="1372694"/>
            <a:ext cx="5334478" cy="487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9932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2" name="Picture 2" descr="http://reviewpress.lohudblogs.com/files/2010/07/mv071410campwood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237"/>
            <a:ext cx="5029200" cy="596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Coś </a:t>
              </a:r>
              <a:r>
                <a:rPr lang="en-US" sz="2200" b="1" dirty="0" err="1">
                  <a:solidFill>
                    <a:prstClr val="black"/>
                  </a:solidFill>
                </a:rPr>
                <a:t>fajnego</a:t>
              </a:r>
              <a:r>
                <a:rPr lang="en-US" sz="2200" b="1" dirty="0">
                  <a:solidFill>
                    <a:prstClr val="black"/>
                  </a:solidFill>
                </a:rPr>
                <a:t>, co </a:t>
              </a:r>
              <a:r>
                <a:rPr lang="en-US" sz="2200" b="1" dirty="0" err="1">
                  <a:solidFill>
                    <a:prstClr val="black"/>
                  </a:solidFill>
                </a:rPr>
                <a:t>widzisz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>
                  <a:solidFill>
                    <a:prstClr val="black"/>
                  </a:solidFill>
                </a:rPr>
                <a:t>Pytanie, które możesz zadać na temat tego, co widzisz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81200" y="3694176"/>
            <a:ext cx="1877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Pytanie, które możesz zadać na temat tego, co widzisz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3600" y="1569367"/>
            <a:ext cx="202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Coś </a:t>
            </a:r>
            <a:r>
              <a:rPr lang="en-US" sz="2200" b="1" dirty="0" err="1"/>
              <a:t>fajnego</a:t>
            </a:r>
            <a:r>
              <a:rPr lang="en-US" sz="2200" b="1" dirty="0"/>
              <a:t>, co </a:t>
            </a:r>
            <a:r>
              <a:rPr lang="en-US" sz="2200" b="1" dirty="0" err="1"/>
              <a:t>widzisz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9423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4331" y="4011"/>
            <a:ext cx="3695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Cambria" panose="02040503050406030204" pitchFamily="18" charset="0"/>
              </a:rPr>
              <a:t>Czy są jakieś inne rzeczy lub tematy, które lubisz  i  o których chętnie rozmawiasz?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34958" y="-304800"/>
            <a:ext cx="241123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2773501"/>
            <a:ext cx="129875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16" name="Footer Placeholder 27"/>
          <p:cNvSpPr>
            <a:spLocks noGrp="1"/>
          </p:cNvSpPr>
          <p:nvPr/>
        </p:nvSpPr>
        <p:spPr>
          <a:xfrm>
            <a:off x="44577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34227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38100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9436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45495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67593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4" y="4572000"/>
            <a:ext cx="2078916" cy="2133785"/>
          </a:xfrm>
          <a:prstGeom prst="rect">
            <a:avLst/>
          </a:prstGeom>
        </p:spPr>
      </p:pic>
      <p:pic>
        <p:nvPicPr>
          <p:cNvPr id="18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091362" y="45593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horse_PNG25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456" y="228600"/>
            <a:ext cx="901412" cy="1098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0/Soccerball_mask_transparent_background.svg/191px-Soccerball_mask_transparent_backgroun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11" y="228600"/>
            <a:ext cx="848088" cy="856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c468.4shared.com/img/EwH04ibj/s7/12a0f677688/crayon_blue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30">
            <a:off x="5216914" y="2892616"/>
            <a:ext cx="1063141" cy="364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mediateentourage.com/ie/wp-content/uploads/2011/04/Old+Lady+with+a+Purse+by+Immediate+Entourag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0079" y="2624706"/>
            <a:ext cx="626752" cy="676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olidaybarbie2014.com/wp-content/uploads/2014/06/HB-2014-transparent-large-full-doll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85" y="4876800"/>
            <a:ext cx="1169115" cy="744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80" y="4838700"/>
            <a:ext cx="960667" cy="960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0150" y="-105787"/>
            <a:ext cx="385115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dirty="0">
                <a:solidFill>
                  <a:schemeClr val="bg1"/>
                </a:solidFill>
                <a:latin typeface="Cambria" panose="02040503050406030204" pitchFamily="18" charset="0"/>
              </a:rPr>
              <a:t>Ludzie mają swoje własne myśli.</a:t>
            </a:r>
          </a:p>
          <a:p>
            <a:r>
              <a:rPr lang="pl-PL" sz="3300" dirty="0">
                <a:solidFill>
                  <a:schemeClr val="bg1"/>
                </a:solidFill>
                <a:latin typeface="Cambria" panose="02040503050406030204" pitchFamily="18" charset="0"/>
              </a:rPr>
              <a:t>Myśli innych ludzi najczęściej różnią się od twoich.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33400" y="2996831"/>
            <a:ext cx="5050875" cy="3937369"/>
            <a:chOff x="-533400" y="2996831"/>
            <a:chExt cx="5050875" cy="3937369"/>
          </a:xfrm>
        </p:grpSpPr>
        <p:pic>
          <p:nvPicPr>
            <p:cNvPr id="27" name="Picture 26" descr="http://www.clker.com/cliparts/m/J/G/p/l/p/brain-blank-hi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33400" y="2996831"/>
              <a:ext cx="5050875" cy="39373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648200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791276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726846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3962400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2766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Footer Placeholder 27"/>
          <p:cNvSpPr>
            <a:spLocks noGrp="1"/>
          </p:cNvSpPr>
          <p:nvPr/>
        </p:nvSpPr>
        <p:spPr>
          <a:xfrm>
            <a:off x="4381500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308739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-th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hema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-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