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7" r:id="rId8"/>
    <p:sldId id="261" r:id="rId9"/>
    <p:sldId id="268" r:id="rId10"/>
    <p:sldId id="262" r:id="rId11"/>
    <p:sldId id="269" r:id="rId12"/>
    <p:sldId id="263" r:id="rId13"/>
    <p:sldId id="270" r:id="rId14"/>
    <p:sldId id="264" r:id="rId15"/>
    <p:sldId id="265" r:id="rId16"/>
    <p:sldId id="271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F92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fr-FR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fr-FR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D3BE-E0B1-4B60-B784-E5EE10B18864}" type="datetimeFigureOut">
              <a:rPr lang="fr-FR" smtClean="0"/>
              <a:pPr/>
              <a:t>22/05/2013</a:t>
            </a:fld>
            <a:endParaRPr lang="fr-FR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342EB-1FC9-47D5-AC35-FAE479B767B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fr-FR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fr-FR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D3BE-E0B1-4B60-B784-E5EE10B18864}" type="datetimeFigureOut">
              <a:rPr lang="fr-FR" smtClean="0"/>
              <a:pPr/>
              <a:t>22/05/2013</a:t>
            </a:fld>
            <a:endParaRPr lang="fr-FR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342EB-1FC9-47D5-AC35-FAE479B767B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fr-FR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fr-FR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D3BE-E0B1-4B60-B784-E5EE10B18864}" type="datetimeFigureOut">
              <a:rPr lang="fr-FR" smtClean="0"/>
              <a:pPr/>
              <a:t>22/05/2013</a:t>
            </a:fld>
            <a:endParaRPr lang="fr-FR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342EB-1FC9-47D5-AC35-FAE479B767B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fr-FR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fr-FR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D3BE-E0B1-4B60-B784-E5EE10B18864}" type="datetimeFigureOut">
              <a:rPr lang="fr-FR" smtClean="0"/>
              <a:pPr/>
              <a:t>22/05/2013</a:t>
            </a:fld>
            <a:endParaRPr lang="fr-FR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342EB-1FC9-47D5-AC35-FAE479B767B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fr-FR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D3BE-E0B1-4B60-B784-E5EE10B18864}" type="datetimeFigureOut">
              <a:rPr lang="fr-FR" smtClean="0"/>
              <a:pPr/>
              <a:t>22/05/2013</a:t>
            </a:fld>
            <a:endParaRPr lang="fr-FR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342EB-1FC9-47D5-AC35-FAE479B767B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fr-FR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fr-FR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fr-FR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D3BE-E0B1-4B60-B784-E5EE10B18864}" type="datetimeFigureOut">
              <a:rPr lang="fr-FR" smtClean="0"/>
              <a:pPr/>
              <a:t>22/05/2013</a:t>
            </a:fld>
            <a:endParaRPr lang="fr-FR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342EB-1FC9-47D5-AC35-FAE479B767B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fr-FR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fr-FR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fr-FR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D3BE-E0B1-4B60-B784-E5EE10B18864}" type="datetimeFigureOut">
              <a:rPr lang="fr-FR" smtClean="0"/>
              <a:pPr/>
              <a:t>22/05/2013</a:t>
            </a:fld>
            <a:endParaRPr lang="fr-FR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342EB-1FC9-47D5-AC35-FAE479B767B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fr-FR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D3BE-E0B1-4B60-B784-E5EE10B18864}" type="datetimeFigureOut">
              <a:rPr lang="fr-FR" smtClean="0"/>
              <a:pPr/>
              <a:t>22/05/2013</a:t>
            </a:fld>
            <a:endParaRPr lang="fr-FR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342EB-1FC9-47D5-AC35-FAE479B767B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D3BE-E0B1-4B60-B784-E5EE10B18864}" type="datetimeFigureOut">
              <a:rPr lang="fr-FR" smtClean="0"/>
              <a:pPr/>
              <a:t>22/05/2013</a:t>
            </a:fld>
            <a:endParaRPr lang="fr-FR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342EB-1FC9-47D5-AC35-FAE479B767B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fr-FR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fr-FR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D3BE-E0B1-4B60-B784-E5EE10B18864}" type="datetimeFigureOut">
              <a:rPr lang="fr-FR" smtClean="0"/>
              <a:pPr/>
              <a:t>22/05/2013</a:t>
            </a:fld>
            <a:endParaRPr lang="fr-FR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342EB-1FC9-47D5-AC35-FAE479B767B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fr-FR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D3BE-E0B1-4B60-B784-E5EE10B18864}" type="datetimeFigureOut">
              <a:rPr lang="fr-FR" smtClean="0"/>
              <a:pPr/>
              <a:t>22/05/2013</a:t>
            </a:fld>
            <a:endParaRPr lang="fr-FR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342EB-1FC9-47D5-AC35-FAE479B767B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fr-FR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fr-FR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7D3BE-E0B1-4B60-B784-E5EE10B18864}" type="datetimeFigureOut">
              <a:rPr lang="fr-FR" smtClean="0"/>
              <a:pPr/>
              <a:t>22/05/2013</a:t>
            </a:fld>
            <a:endParaRPr lang="fr-FR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342EB-1FC9-47D5-AC35-FAE479B767B8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stretch>
            <a:fillRect t="-50000" b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073427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pl-PL" b="1" dirty="0" smtClean="0"/>
              <a:t>Marchewka</a:t>
            </a:r>
          </a:p>
          <a:p>
            <a:pPr algn="ctr">
              <a:buNone/>
            </a:pPr>
            <a:r>
              <a:rPr lang="pl-PL" dirty="0" smtClean="0"/>
              <a:t>	Jej </a:t>
            </a:r>
            <a:r>
              <a:rPr lang="pl-PL" dirty="0"/>
              <a:t>najcenniejszym składnikiem jest </a:t>
            </a:r>
            <a:r>
              <a:rPr lang="pl-PL" dirty="0" smtClean="0"/>
              <a:t>beta-karoten</a:t>
            </a:r>
            <a:r>
              <a:rPr lang="pl-PL" dirty="0"/>
              <a:t>, czyli prowitamina </a:t>
            </a:r>
            <a:r>
              <a:rPr lang="pl-PL" dirty="0" smtClean="0"/>
              <a:t>A, niezbędna </a:t>
            </a:r>
            <a:r>
              <a:rPr lang="pl-PL" dirty="0"/>
              <a:t>do prawidłowego funkcjonowania organizmu – odpiera ataki bakterii i wirusów, poprawia wzrok, przede wszystkim jednak jest silnym przeciwutleniaczem, </a:t>
            </a:r>
            <a:r>
              <a:rPr lang="pl-PL" dirty="0" smtClean="0"/>
              <a:t>chroniącym </a:t>
            </a:r>
            <a:r>
              <a:rPr lang="pl-PL" dirty="0"/>
              <a:t>nasz organizm przed szkodliwym działaniem wolnych rodników. </a:t>
            </a:r>
            <a:r>
              <a:rPr lang="pl-PL" dirty="0" smtClean="0"/>
              <a:t>Działa więc jak naturalna szczepionka </a:t>
            </a:r>
            <a:r>
              <a:rPr lang="pl-PL" dirty="0"/>
              <a:t>przeciwko nowotworom, chorobom serca i przedwczesnemu starzeniu się. </a:t>
            </a:r>
            <a:r>
              <a:rPr lang="pl-PL" dirty="0" smtClean="0"/>
              <a:t>Z kolei zawarte w niej wapń</a:t>
            </a:r>
            <a:r>
              <a:rPr lang="pl-PL" dirty="0"/>
              <a:t>, żelazo, fosfor, miedź, cynk, molibden, magnez, jod oraz potas </a:t>
            </a:r>
            <a:r>
              <a:rPr lang="pl-PL" dirty="0" smtClean="0"/>
              <a:t>– są tym, czemu zawdzięczamy jędrne </a:t>
            </a:r>
            <a:r>
              <a:rPr lang="pl-PL" dirty="0"/>
              <a:t>ciało, piękną cerę i karnację skóry oraz zdrowe i mocne włosy i paznokcie</a:t>
            </a:r>
            <a:r>
              <a:rPr lang="pl-PL" dirty="0" smtClean="0"/>
              <a:t>. Natomiast flawonoidy działają </a:t>
            </a:r>
            <a:r>
              <a:rPr lang="pl-PL" dirty="0"/>
              <a:t>przeciwskurczowo na naczynia krwionośne. Marchew wpływa również na obniżanie poziomu tłuszczów we krwi, zawarta w niej celuloza pomaga pozbyć się szkodliwego cholesterolu – czyni ją to skuteczną ochroną przed miażdżycą i chorobami wieńcowymi.</a:t>
            </a:r>
            <a:endParaRPr lang="fr-F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3918_marchewka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7083" b="726"/>
          <a:stretch>
            <a:fillRect/>
          </a:stretch>
        </p:blipFill>
        <p:spPr>
          <a:xfrm>
            <a:off x="323528" y="605375"/>
            <a:ext cx="3875667" cy="5647251"/>
          </a:xfrm>
        </p:spPr>
      </p:pic>
      <p:pic>
        <p:nvPicPr>
          <p:cNvPr id="1026" name="Picture 2" descr="http://fruitosophy.com/pl/wp-content/uploads/2012/10/marchewka.jpg"/>
          <p:cNvPicPr>
            <a:picLocks noChangeAspect="1" noChangeArrowheads="1"/>
          </p:cNvPicPr>
          <p:nvPr/>
        </p:nvPicPr>
        <p:blipFill>
          <a:blip r:embed="rId3" cstate="print"/>
          <a:srcRect b="10377"/>
          <a:stretch>
            <a:fillRect/>
          </a:stretch>
        </p:blipFill>
        <p:spPr bwMode="auto">
          <a:xfrm>
            <a:off x="4535488" y="581287"/>
            <a:ext cx="4608512" cy="569542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pl-PL" b="1" dirty="0" smtClean="0"/>
              <a:t>Papryka słodka</a:t>
            </a:r>
          </a:p>
          <a:p>
            <a:pPr algn="ctr">
              <a:buNone/>
            </a:pPr>
            <a:r>
              <a:rPr lang="pl-PL" dirty="0" smtClean="0"/>
              <a:t>	Zawarte </a:t>
            </a:r>
            <a:r>
              <a:rPr lang="pl-PL" dirty="0"/>
              <a:t>w niej </a:t>
            </a:r>
            <a:r>
              <a:rPr lang="pl-PL" dirty="0" err="1"/>
              <a:t>polifenole</a:t>
            </a:r>
            <a:r>
              <a:rPr lang="pl-PL" dirty="0"/>
              <a:t> usuwają wolne rodniki, które przyspieszają proces starzenia się organizmu. S</a:t>
            </a:r>
            <a:r>
              <a:rPr lang="pl-PL" dirty="0" smtClean="0"/>
              <a:t>tanowi również cenne</a:t>
            </a:r>
            <a:r>
              <a:rPr lang="pl-PL" dirty="0"/>
              <a:t> źródło witaminy C</a:t>
            </a:r>
            <a:r>
              <a:rPr lang="pl-PL" b="1" dirty="0"/>
              <a:t> </a:t>
            </a:r>
            <a:r>
              <a:rPr lang="pl-PL" dirty="0"/>
              <a:t>oraz witamin o właściwościach antyoksydacyjnych A i E, które określane są mianem witamin płodności i młodości</a:t>
            </a:r>
            <a:r>
              <a:rPr lang="pl-PL" dirty="0" smtClean="0"/>
              <a:t>. Obecne w niej sole </a:t>
            </a:r>
            <a:r>
              <a:rPr lang="pl-PL" dirty="0"/>
              <a:t>mineralne (potas, </a:t>
            </a:r>
            <a:r>
              <a:rPr lang="pl-PL" dirty="0" smtClean="0"/>
              <a:t>wapń) pomagają </a:t>
            </a:r>
            <a:r>
              <a:rPr lang="pl-PL" dirty="0"/>
              <a:t>obniżyć ciśnienie krwi oraz </a:t>
            </a:r>
            <a:r>
              <a:rPr lang="pl-PL" dirty="0" smtClean="0"/>
              <a:t>chronią </a:t>
            </a:r>
            <a:r>
              <a:rPr lang="pl-PL" dirty="0"/>
              <a:t>przed chorobami układu krążenia</a:t>
            </a:r>
            <a:r>
              <a:rPr lang="pl-PL" dirty="0" smtClean="0"/>
              <a:t>. </a:t>
            </a:r>
            <a:r>
              <a:rPr lang="pl-PL" dirty="0"/>
              <a:t>Zawarte w papryce substancje </a:t>
            </a:r>
            <a:r>
              <a:rPr lang="pl-PL" dirty="0" err="1"/>
              <a:t>fitoaktywne</a:t>
            </a:r>
            <a:r>
              <a:rPr lang="pl-PL" dirty="0"/>
              <a:t> wykazują działanie przeciwzapalne, przeciwbakteryjne oraz poprawiają działanie układu immunologicznego, dlatego jej spożywanie jest szczególnie zalecane w okresie jesienno-wiosennym</a:t>
            </a:r>
            <a:r>
              <a:rPr lang="pl-PL" dirty="0" smtClean="0"/>
              <a:t>.</a:t>
            </a:r>
            <a:endParaRPr lang="pl-PL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75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4126"/>
          <a:stretch>
            <a:fillRect/>
          </a:stretch>
        </p:blipFill>
        <p:spPr>
          <a:xfrm>
            <a:off x="1367644" y="644879"/>
            <a:ext cx="6408712" cy="5568243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5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pl-PL" b="1" dirty="0" smtClean="0"/>
              <a:t>Rzodkiewki</a:t>
            </a:r>
          </a:p>
          <a:p>
            <a:pPr algn="ctr">
              <a:buNone/>
            </a:pPr>
            <a:r>
              <a:rPr lang="pl-PL" dirty="0" smtClean="0"/>
              <a:t>	Połączenie żelaza, miedzi i manganu sprawia, że rzodkiewka jest polecana osobom cierpiącym na niedokrwistość, gdyż wpływa korzystnie na procesy krwiotwórcze w organizmie. Natomiast witaminy z grupy B, kwas pantotenowy, witamina C, wapń, fosfor, potas i magnez powodują, że jej spożywanie jest szczególnie korzystne dla naszych włosów. Z kolei dzięki olejkowi gorczycowemu, któremu zawdzięcza ona ostry smak, znana jest z właściwości antybakteryjnych, przeciwzapalnych i tonizujących na kwasy żołądkowe. Jest także naturalnym środkiem poprawiającym trawienie i apetyt oraz działającym bakteriobójczo na przewód pokarmowy.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pl-PL" b="1" dirty="0" smtClean="0"/>
              <a:t>Soki</a:t>
            </a:r>
          </a:p>
          <a:p>
            <a:pPr algn="ctr">
              <a:buNone/>
            </a:pPr>
            <a:r>
              <a:rPr lang="pl-PL" dirty="0" smtClean="0"/>
              <a:t>	Zawierają one dużo pełnowartościowych składników, łatwo przyswajalne cukry, tłuszcze, białka, świeże enzymy, antybiotyki, hormony, witaminy i biopierwiastki. Świeży sok zawiera także wysokiej jakości wodę organiczną, potrzebną komórkom i tkankom. Działanie soków na organizm człowieka sprowadza się przede wszystkim do oczyszczania płynów organicznych, do pobudzania czynności żołądka i wątroby.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Program UE „Owoce w szkole”</a:t>
            </a:r>
            <a:endParaRPr lang="fr-FR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pl-PL" dirty="0" smtClean="0"/>
              <a:t>	Program </a:t>
            </a:r>
            <a:r>
              <a:rPr lang="pl-PL" dirty="0"/>
              <a:t>Unii Europejskiej „Owoce w szkole” został powołany do życia jako inicjatywa mająca na celu odwrócenie niekorzystnych tendencji dotyczących zwyczajów żywieniowych dzieci, a w szczególności niewystarczającego spożywania owoców i warzyw.</a:t>
            </a:r>
          </a:p>
          <a:p>
            <a:pPr>
              <a:buNone/>
            </a:pPr>
            <a:r>
              <a:rPr lang="pl-PL" dirty="0"/>
              <a:t>	</a:t>
            </a:r>
            <a:r>
              <a:rPr lang="pl-PL" dirty="0" smtClean="0"/>
              <a:t>Jest </a:t>
            </a:r>
            <a:r>
              <a:rPr lang="pl-PL" dirty="0"/>
              <a:t>jednym z narzędzi dostępnych dla szkół, dzięki któremu mogą kształtować i rozwijać prozdrowotną edukację najmłodszych uczniów oraz w rzeczywisty sposób wpływać na ich </a:t>
            </a:r>
            <a:r>
              <a:rPr lang="pl-PL" dirty="0" smtClean="0"/>
              <a:t>dietę</a:t>
            </a:r>
            <a:r>
              <a:rPr lang="pl-PL" dirty="0"/>
              <a:t> poprzez udostępnianie dzieciom </a:t>
            </a:r>
            <a:r>
              <a:rPr lang="pl-PL" dirty="0" smtClean="0"/>
              <a:t>owoców i </a:t>
            </a:r>
            <a:r>
              <a:rPr lang="pl-PL" dirty="0"/>
              <a:t>warzyw oraz specjalne działania edukacyjne promujące zdrową dietę oraz styl </a:t>
            </a:r>
            <a:r>
              <a:rPr lang="pl-PL" dirty="0" smtClean="0"/>
              <a:t>życia.</a:t>
            </a:r>
            <a:endParaRPr lang="fr-F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Na czym polega program</a:t>
            </a:r>
            <a:r>
              <a:rPr lang="pl-PL" dirty="0" smtClean="0"/>
              <a:t>?</a:t>
            </a:r>
            <a:endParaRPr lang="fr-FR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dirty="0"/>
              <a:t>	</a:t>
            </a:r>
            <a:r>
              <a:rPr lang="pl-PL" dirty="0" smtClean="0"/>
              <a:t>Program </a:t>
            </a:r>
            <a:r>
              <a:rPr lang="pl-PL" dirty="0"/>
              <a:t>skierowany jest do uczniów klas I-III </a:t>
            </a:r>
            <a:r>
              <a:rPr lang="pl-PL" dirty="0" smtClean="0"/>
              <a:t>szkół podstawowych</a:t>
            </a:r>
            <a:r>
              <a:rPr lang="pl-PL" dirty="0"/>
              <a:t>. Dzieci otrzymują kilka razy w tygodniu porcje owocowo-warzywne, które spożywają w szkole. Dzieciom udostępnia </a:t>
            </a:r>
            <a:r>
              <a:rPr lang="pl-PL" dirty="0" smtClean="0"/>
              <a:t>się: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świeże </a:t>
            </a:r>
            <a:r>
              <a:rPr lang="pl-PL" dirty="0"/>
              <a:t>owoce (jabłka, gruszki, truskawki</a:t>
            </a:r>
            <a:r>
              <a:rPr lang="pl-PL" dirty="0" smtClean="0"/>
              <a:t>),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świeże </a:t>
            </a:r>
            <a:r>
              <a:rPr lang="pl-PL" dirty="0"/>
              <a:t>warzywa (marchew, paprykę słodką, rzodkiewki</a:t>
            </a:r>
            <a:r>
              <a:rPr lang="pl-PL" dirty="0" smtClean="0"/>
              <a:t>),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soki </a:t>
            </a:r>
            <a:r>
              <a:rPr lang="pl-PL" dirty="0"/>
              <a:t>owocowe, warzywne oraz owocowo – warzywne.</a:t>
            </a:r>
          </a:p>
          <a:p>
            <a:pPr>
              <a:buNone/>
            </a:pPr>
            <a:r>
              <a:rPr lang="pl-PL" dirty="0" smtClean="0"/>
              <a:t>	Ponadto </a:t>
            </a:r>
            <a:r>
              <a:rPr lang="pl-PL" dirty="0"/>
              <a:t>szkoły podstawowe uczestniczące w programie realizują skierowane do dzieci specjalne zajęcia o charakterze edukacyjnym dotyczące zdrowego odżywiania</a:t>
            </a:r>
            <a:r>
              <a:rPr lang="pl-PL" dirty="0" smtClean="0"/>
              <a:t>.</a:t>
            </a:r>
            <a:endParaRPr lang="pl-PL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 t="-14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Korzyści – witaminy i minerały</a:t>
            </a:r>
            <a:endParaRPr lang="fr-FR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04056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pl-PL" b="1" dirty="0" smtClean="0"/>
              <a:t>Jabłka</a:t>
            </a:r>
          </a:p>
          <a:p>
            <a:pPr algn="ctr">
              <a:buNone/>
            </a:pPr>
            <a:r>
              <a:rPr lang="pl-PL" dirty="0"/>
              <a:t>	</a:t>
            </a:r>
            <a:r>
              <a:rPr lang="pl-PL" dirty="0" smtClean="0"/>
              <a:t>Obecna </a:t>
            </a:r>
            <a:r>
              <a:rPr lang="pl-PL" dirty="0"/>
              <a:t>w </a:t>
            </a:r>
            <a:r>
              <a:rPr lang="pl-PL" dirty="0" smtClean="0"/>
              <a:t>nich witamina </a:t>
            </a:r>
            <a:r>
              <a:rPr lang="pl-PL" dirty="0"/>
              <a:t>C </a:t>
            </a:r>
            <a:r>
              <a:rPr lang="pl-PL" dirty="0" smtClean="0"/>
              <a:t>wzmacnia </a:t>
            </a:r>
            <a:r>
              <a:rPr lang="pl-PL" dirty="0"/>
              <a:t>układ </a:t>
            </a:r>
            <a:r>
              <a:rPr lang="pl-PL" dirty="0" smtClean="0"/>
              <a:t>odpornościowy, a duża </a:t>
            </a:r>
            <a:r>
              <a:rPr lang="pl-PL" dirty="0"/>
              <a:t>zawartość potasu </a:t>
            </a:r>
            <a:r>
              <a:rPr lang="pl-PL" dirty="0" smtClean="0"/>
              <a:t>pomaga regulować </a:t>
            </a:r>
            <a:r>
              <a:rPr lang="pl-PL" dirty="0"/>
              <a:t>gospodarkę wodną w organizmie. </a:t>
            </a:r>
            <a:r>
              <a:rPr lang="pl-PL" dirty="0" smtClean="0"/>
              <a:t>Ułatwiają także przyswajanie </a:t>
            </a:r>
            <a:r>
              <a:rPr lang="pl-PL" dirty="0"/>
              <a:t>wapnia przez organizm, dzięki czemu wzmacniają włosy, paznokcie i zęby. </a:t>
            </a:r>
            <a:r>
              <a:rPr lang="pl-PL" dirty="0" smtClean="0"/>
              <a:t>Ze </a:t>
            </a:r>
            <a:r>
              <a:rPr lang="pl-PL" dirty="0"/>
              <a:t>względu na zawartość żelaza </a:t>
            </a:r>
            <a:r>
              <a:rPr lang="pl-PL" dirty="0" smtClean="0"/>
              <a:t>jabłka są </a:t>
            </a:r>
            <a:r>
              <a:rPr lang="pl-PL" dirty="0"/>
              <a:t>bardzo przydatne w zapobieganiu anemii</a:t>
            </a:r>
            <a:r>
              <a:rPr lang="pl-PL" dirty="0" smtClean="0"/>
              <a:t>. Ponadto są one moczopędne</a:t>
            </a:r>
            <a:r>
              <a:rPr lang="pl-PL" dirty="0"/>
              <a:t>, mogą więc zmniejszać obrzęki nóg. Jedzenie </a:t>
            </a:r>
            <a:r>
              <a:rPr lang="pl-PL" dirty="0" smtClean="0"/>
              <a:t>ich </a:t>
            </a:r>
            <a:r>
              <a:rPr lang="pl-PL" dirty="0"/>
              <a:t>na surowo wzmacnia pracę serca, układ nerwowy i poprawia pracę wątroby.</a:t>
            </a:r>
            <a:endParaRPr lang="fr-F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 descr="100lat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45553" y="0"/>
            <a:ext cx="5003721" cy="1484784"/>
          </a:xfrm>
        </p:spPr>
      </p:pic>
      <p:pic>
        <p:nvPicPr>
          <p:cNvPr id="8" name="Symbol zastępczy zawartości 7" descr="tabela_witamin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0" y="1772816"/>
            <a:ext cx="6774224" cy="4921186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stretch>
            <a:fillRect t="-10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166019"/>
            <a:ext cx="9144000" cy="4525963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pl-PL" b="1" dirty="0" smtClean="0"/>
              <a:t>Gruszki</a:t>
            </a:r>
          </a:p>
          <a:p>
            <a:pPr>
              <a:buNone/>
            </a:pPr>
            <a:r>
              <a:rPr lang="pl-PL" dirty="0" smtClean="0"/>
              <a:t>	Gruszki są źródłem witaminy A, C i witamin z grupy B. W medycynie ludowej polecane są jako środek przyspieszający gojenie ran i środek przeciwgorączkowy, ale mają także szereg innych zalet:</a:t>
            </a:r>
          </a:p>
          <a:p>
            <a:pPr>
              <a:buFont typeface="Wingdings" pitchFamily="2" charset="2"/>
              <a:buChar char="ü"/>
            </a:pPr>
            <a:r>
              <a:rPr lang="pl-PL" dirty="0"/>
              <a:t>w</a:t>
            </a:r>
            <a:r>
              <a:rPr lang="pl-PL" dirty="0" smtClean="0"/>
              <a:t>pływają na prawidłową pracę tarczycy, dzięki działalności jodu</a:t>
            </a:r>
          </a:p>
          <a:p>
            <a:pPr>
              <a:buFont typeface="Wingdings" pitchFamily="2" charset="2"/>
              <a:buChar char="ü"/>
            </a:pPr>
            <a:r>
              <a:rPr lang="pl-PL" dirty="0"/>
              <a:t>w</a:t>
            </a:r>
            <a:r>
              <a:rPr lang="fr-FR" dirty="0" smtClean="0"/>
              <a:t>spomagają trawienie</a:t>
            </a:r>
            <a:r>
              <a:rPr lang="pl-PL" dirty="0" smtClean="0"/>
              <a:t>, dzięki zawartości błonnika i pektyn</a:t>
            </a:r>
          </a:p>
          <a:p>
            <a:pPr>
              <a:buFont typeface="Wingdings" pitchFamily="2" charset="2"/>
              <a:buChar char="ü"/>
            </a:pPr>
            <a:r>
              <a:rPr lang="pl-PL" dirty="0"/>
              <a:t>d</a:t>
            </a:r>
            <a:r>
              <a:rPr lang="fr-FR" dirty="0" smtClean="0"/>
              <a:t>ziałają moczopędnie</a:t>
            </a:r>
            <a:r>
              <a:rPr lang="pl-PL" dirty="0" smtClean="0"/>
              <a:t>, dzięki dużej zawartości wody</a:t>
            </a:r>
          </a:p>
          <a:p>
            <a:pPr>
              <a:buFont typeface="Wingdings" pitchFamily="2" charset="2"/>
              <a:buChar char="ü"/>
            </a:pPr>
            <a:r>
              <a:rPr lang="pl-PL" dirty="0" err="1"/>
              <a:t>r</a:t>
            </a:r>
            <a:r>
              <a:rPr lang="fr-FR" dirty="0" smtClean="0"/>
              <a:t>egulują ciśnienie krwi</a:t>
            </a:r>
            <a:r>
              <a:rPr lang="pl-PL" dirty="0" smtClean="0"/>
              <a:t>, dzięki działalności potasu</a:t>
            </a:r>
          </a:p>
          <a:p>
            <a:pPr>
              <a:buFont typeface="Wingdings" pitchFamily="2" charset="2"/>
              <a:buChar char="ü"/>
            </a:pPr>
            <a:r>
              <a:rPr lang="pl-PL" dirty="0"/>
              <a:t>p</a:t>
            </a:r>
            <a:r>
              <a:rPr lang="fr-FR" dirty="0" smtClean="0"/>
              <a:t>oprawiają zdolność koncentracji</a:t>
            </a:r>
            <a:r>
              <a:rPr lang="pl-PL" dirty="0" smtClean="0"/>
              <a:t>, dzięki działalności boru i żelaza</a:t>
            </a:r>
          </a:p>
          <a:p>
            <a:pPr>
              <a:buFont typeface="Wingdings" pitchFamily="2" charset="2"/>
              <a:buChar char="ü"/>
            </a:pPr>
            <a:r>
              <a:rPr lang="pl-PL" dirty="0"/>
              <a:t>z</a:t>
            </a:r>
            <a:r>
              <a:rPr lang="fr-FR" dirty="0" smtClean="0"/>
              <a:t>apobiegają osteoporozie</a:t>
            </a:r>
            <a:r>
              <a:rPr lang="pl-PL" dirty="0" smtClean="0"/>
              <a:t>, dzięki działalności boru, który pomaga przyswajać wapń</a:t>
            </a:r>
            <a:endParaRPr lang="fr-F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3247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9612" y="1100742"/>
            <a:ext cx="6984776" cy="4656517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604867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pl-PL" b="1" dirty="0" smtClean="0"/>
              <a:t>Truskawki</a:t>
            </a:r>
          </a:p>
          <a:p>
            <a:pPr algn="ctr">
              <a:buNone/>
            </a:pPr>
            <a:r>
              <a:rPr lang="pl-PL" dirty="0" smtClean="0"/>
              <a:t>	Oto kolejne </a:t>
            </a:r>
            <a:r>
              <a:rPr lang="pl-PL" dirty="0"/>
              <a:t>ź</a:t>
            </a:r>
            <a:r>
              <a:rPr lang="pl-PL" dirty="0" smtClean="0"/>
              <a:t>ródło</a:t>
            </a:r>
            <a:r>
              <a:rPr lang="pl-PL" dirty="0"/>
              <a:t> witaminy </a:t>
            </a:r>
            <a:r>
              <a:rPr lang="pl-PL" dirty="0" smtClean="0"/>
              <a:t>C, ale też witaminy PP regulującej </a:t>
            </a:r>
            <a:r>
              <a:rPr lang="pl-PL" dirty="0"/>
              <a:t>m.in. dotlenienie krwi. W truskawkach znajduje się bogactwo soli organicznych, poprawiających przemianę materii </a:t>
            </a:r>
            <a:r>
              <a:rPr lang="pl-PL" dirty="0" smtClean="0"/>
              <a:t>oraz </a:t>
            </a:r>
            <a:r>
              <a:rPr lang="pl-PL" dirty="0"/>
              <a:t>pektyn, oczyszczających jelita z resztek pokarmu i korzystnie wpływających na naturalną florę </a:t>
            </a:r>
            <a:r>
              <a:rPr lang="pl-PL" dirty="0" smtClean="0"/>
              <a:t>bakteryjną. Wapń </a:t>
            </a:r>
            <a:r>
              <a:rPr lang="pl-PL" dirty="0"/>
              <a:t>i fosfor wzmacniają kości i zęby oraz poprawiają pracę mięśni, a w połączeniu z magnezem odkwaszają organizm. Co więcej, poprzez spalanie tłuszczów owoce te posiadają właściwości odtruwające i oczyszczające. Dzieje się tak za sprawą </a:t>
            </a:r>
            <a:r>
              <a:rPr lang="pl-PL" dirty="0" err="1"/>
              <a:t>bromeliny</a:t>
            </a:r>
            <a:r>
              <a:rPr lang="pl-PL" dirty="0"/>
              <a:t>, enzymu odpowiadającego za rozkład </a:t>
            </a:r>
            <a:r>
              <a:rPr lang="pl-PL" dirty="0" smtClean="0"/>
              <a:t>białka. Ze </a:t>
            </a:r>
            <a:r>
              <a:rPr lang="pl-PL" dirty="0"/>
              <a:t>względu na wysoką zawartość żelaza są również ważnym składnikiem kobiecej diety</a:t>
            </a:r>
            <a:r>
              <a:rPr lang="pl-PL" dirty="0" smtClean="0"/>
              <a:t>. </a:t>
            </a:r>
            <a:r>
              <a:rPr lang="pl-PL" dirty="0"/>
              <a:t>Ochronią przed anemią, wzmacniają organizm, wpływają odświeżająco na cerę i włosy. </a:t>
            </a:r>
            <a:r>
              <a:rPr lang="pl-PL" dirty="0" smtClean="0"/>
              <a:t>Z kolei fitocydy mają właściwości bakteriobójcze, </a:t>
            </a:r>
            <a:r>
              <a:rPr lang="pl-PL" dirty="0"/>
              <a:t>bardzo istotne np. podczas leczenia stanów zapalnych jamy </a:t>
            </a:r>
            <a:r>
              <a:rPr lang="pl-PL" dirty="0" smtClean="0"/>
              <a:t>ustnej. Truskawki są wielkim </a:t>
            </a:r>
            <a:r>
              <a:rPr lang="pl-PL" dirty="0"/>
              <a:t>sprzymierzeńcem w walce z chorobami reumatycznymi i artretycznymi, a także obniżą kwasowość </a:t>
            </a:r>
            <a:r>
              <a:rPr lang="pl-PL" dirty="0" smtClean="0"/>
              <a:t>moczu, więc są polecane </a:t>
            </a:r>
            <a:r>
              <a:rPr lang="pl-PL" dirty="0"/>
              <a:t>przy schorzeniach wątroby, nerek, kamieniach moczowych i żółciowych oraz przy podagrze</a:t>
            </a:r>
            <a:r>
              <a:rPr lang="pl-PL" dirty="0" smtClean="0"/>
              <a:t>. </a:t>
            </a:r>
            <a:endParaRPr lang="pl-PL" dirty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witam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857" y="1596857"/>
            <a:ext cx="7714286" cy="3664286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25</Words>
  <Application>Microsoft Office PowerPoint</Application>
  <PresentationFormat>Pokaz na ekranie (4:3)</PresentationFormat>
  <Paragraphs>30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Motyw pakietu Office</vt:lpstr>
      <vt:lpstr>Slajd 1</vt:lpstr>
      <vt:lpstr>Program UE „Owoce w szkole”</vt:lpstr>
      <vt:lpstr>Na czym polega program?</vt:lpstr>
      <vt:lpstr>Korzyści – witaminy i minerały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Jagienka</dc:creator>
  <cp:lastModifiedBy>Ewa Kaczmarek</cp:lastModifiedBy>
  <cp:revision>22</cp:revision>
  <dcterms:created xsi:type="dcterms:W3CDTF">2013-05-07T16:34:17Z</dcterms:created>
  <dcterms:modified xsi:type="dcterms:W3CDTF">2013-05-22T20:55:07Z</dcterms:modified>
</cp:coreProperties>
</file>